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2"/>
  </p:notesMasterIdLst>
  <p:sldIdLst>
    <p:sldId id="256" r:id="rId2"/>
    <p:sldId id="264" r:id="rId3"/>
    <p:sldId id="257" r:id="rId4"/>
    <p:sldId id="258" r:id="rId5"/>
    <p:sldId id="303" r:id="rId6"/>
    <p:sldId id="304" r:id="rId7"/>
    <p:sldId id="259" r:id="rId8"/>
    <p:sldId id="265" r:id="rId9"/>
    <p:sldId id="260" r:id="rId10"/>
    <p:sldId id="277" r:id="rId11"/>
    <p:sldId id="266" r:id="rId12"/>
    <p:sldId id="261" r:id="rId13"/>
    <p:sldId id="267" r:id="rId14"/>
    <p:sldId id="262" r:id="rId15"/>
    <p:sldId id="268" r:id="rId16"/>
    <p:sldId id="278" r:id="rId17"/>
    <p:sldId id="270" r:id="rId18"/>
    <p:sldId id="271" r:id="rId19"/>
    <p:sldId id="284" r:id="rId20"/>
    <p:sldId id="283" r:id="rId21"/>
    <p:sldId id="272" r:id="rId22"/>
    <p:sldId id="269" r:id="rId23"/>
    <p:sldId id="279" r:id="rId24"/>
    <p:sldId id="280" r:id="rId25"/>
    <p:sldId id="281" r:id="rId26"/>
    <p:sldId id="285" r:id="rId27"/>
    <p:sldId id="282" r:id="rId28"/>
    <p:sldId id="286" r:id="rId29"/>
    <p:sldId id="287" r:id="rId30"/>
    <p:sldId id="293" r:id="rId31"/>
    <p:sldId id="294" r:id="rId32"/>
    <p:sldId id="289" r:id="rId33"/>
    <p:sldId id="290" r:id="rId34"/>
    <p:sldId id="292" r:id="rId35"/>
    <p:sldId id="291" r:id="rId36"/>
    <p:sldId id="273" r:id="rId37"/>
    <p:sldId id="276" r:id="rId38"/>
    <p:sldId id="330" r:id="rId39"/>
    <p:sldId id="331" r:id="rId40"/>
    <p:sldId id="332" r:id="rId41"/>
    <p:sldId id="333" r:id="rId42"/>
    <p:sldId id="334" r:id="rId43"/>
    <p:sldId id="296" r:id="rId44"/>
    <p:sldId id="305" r:id="rId45"/>
    <p:sldId id="306" r:id="rId46"/>
    <p:sldId id="307" r:id="rId47"/>
    <p:sldId id="308" r:id="rId48"/>
    <p:sldId id="302" r:id="rId49"/>
    <p:sldId id="295" r:id="rId50"/>
    <p:sldId id="309" r:id="rId51"/>
    <p:sldId id="311" r:id="rId52"/>
    <p:sldId id="312" r:id="rId53"/>
    <p:sldId id="313" r:id="rId54"/>
    <p:sldId id="323" r:id="rId55"/>
    <p:sldId id="324" r:id="rId56"/>
    <p:sldId id="325" r:id="rId57"/>
    <p:sldId id="326" r:id="rId58"/>
    <p:sldId id="327" r:id="rId59"/>
    <p:sldId id="310" r:id="rId60"/>
    <p:sldId id="320" r:id="rId61"/>
    <p:sldId id="321" r:id="rId62"/>
    <p:sldId id="322" r:id="rId63"/>
    <p:sldId id="328" r:id="rId64"/>
    <p:sldId id="335" r:id="rId65"/>
    <p:sldId id="329" r:id="rId66"/>
    <p:sldId id="275" r:id="rId67"/>
    <p:sldId id="336" r:id="rId68"/>
    <p:sldId id="337" r:id="rId69"/>
    <p:sldId id="314" r:id="rId70"/>
    <p:sldId id="338" r:id="rId71"/>
    <p:sldId id="339" r:id="rId72"/>
    <p:sldId id="341" r:id="rId73"/>
    <p:sldId id="342" r:id="rId74"/>
    <p:sldId id="343" r:id="rId75"/>
    <p:sldId id="344" r:id="rId76"/>
    <p:sldId id="345" r:id="rId77"/>
    <p:sldId id="346" r:id="rId78"/>
    <p:sldId id="347" r:id="rId79"/>
    <p:sldId id="348" r:id="rId80"/>
    <p:sldId id="349" r:id="rId8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9882" autoAdjust="0"/>
  </p:normalViewPr>
  <p:slideViewPr>
    <p:cSldViewPr>
      <p:cViewPr varScale="1">
        <p:scale>
          <a:sx n="88" d="100"/>
          <a:sy n="88" d="100"/>
        </p:scale>
        <p:origin x="138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F1F7EC-674D-43F2-BD94-8B25E1ECBD6E}" type="datetimeFigureOut">
              <a:rPr lang="en-US" smtClean="0"/>
              <a:t>11/25/2014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FFEB8A-DCB7-41E6-BB78-A9F919F14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2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FEB8A-DCB7-41E6-BB78-A9F919F14F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74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67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04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15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2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85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6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9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35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80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870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42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DF87F-7723-4CED-AA7B-0E924B506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998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9.png"/><Relationship Id="rId7" Type="http://schemas.openxmlformats.org/officeDocument/2006/relationships/hyperlink" Target="http://en.wikipedia.org/wiki/Statistical_classific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1.png"/><Relationship Id="rId10" Type="http://schemas.openxmlformats.org/officeDocument/2006/relationships/hyperlink" Target="http://en.wikipedia.org/wiki/Regression_analysis" TargetMode="External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Regression_analysis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70.png"/><Relationship Id="rId4" Type="http://schemas.openxmlformats.org/officeDocument/2006/relationships/image" Target="../media/image3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9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0.png"/><Relationship Id="rId4" Type="http://schemas.openxmlformats.org/officeDocument/2006/relationships/image" Target="../media/image5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4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svmlight.joachims.org/" TargetMode="External"/><Relationship Id="rId2" Type="http://schemas.openxmlformats.org/officeDocument/2006/relationships/hyperlink" Target="http://en.wikipedia.org/wiki/Learning_to_ran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earningtorankchallenge.yahoo.com/" TargetMode="External"/><Relationship Id="rId5" Type="http://schemas.openxmlformats.org/officeDocument/2006/relationships/hyperlink" Target="http://research.microsoft.com/en-us/um/beijing/projects/letor/" TargetMode="External"/><Relationship Id="rId4" Type="http://schemas.openxmlformats.org/officeDocument/2006/relationships/hyperlink" Target="http://people.cs.umass.edu/~vdang/ranklib.html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Regression_analysis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://en.wikipedia.org/wiki/Statistical_classification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70.png"/><Relationship Id="rId4" Type="http://schemas.openxmlformats.org/officeDocument/2006/relationships/image" Target="../media/image39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0.png"/><Relationship Id="rId7" Type="http://schemas.openxmlformats.org/officeDocument/2006/relationships/image" Target="../media/image9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3429000"/>
            <a:ext cx="7772400" cy="1470025"/>
          </a:xfrm>
        </p:spPr>
        <p:txBody>
          <a:bodyPr>
            <a:normAutofit/>
          </a:bodyPr>
          <a:lstStyle/>
          <a:p>
            <a:pPr algn="r"/>
            <a:r>
              <a:rPr lang="en-US" sz="5400" dirty="0" smtClean="0"/>
              <a:t>Learning to Rank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/>
              <a:t>from heuristics to theoretic approaches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0800" y="5105400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en-US" sz="2400" b="1" dirty="0" smtClean="0"/>
              <a:t>Hongning Wang</a:t>
            </a:r>
            <a:endParaRPr lang="en-US" sz="2400" b="1" dirty="0"/>
          </a:p>
        </p:txBody>
      </p:sp>
      <p:pic>
        <p:nvPicPr>
          <p:cNvPr id="4098" name="Picture 2" descr="https://encrypted-tbn1.gstatic.com/images?q=tbn:ANd9GcQywsLmKXrrcspRAOSO4HrN5STMalTF2wBmnAsmXnK0c_zEP7n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304800"/>
            <a:ext cx="200025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79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Rethink the task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Given: (query, document) pairs represented by a set of relevance estimators, a.k.a., features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Needed: a way of combining the estimators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𝑑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𝐷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/>
                      </a:rPr>
                      <m:t>→ </m:t>
                    </m:r>
                  </m:oMath>
                </a14:m>
                <a:r>
                  <a:rPr lang="en-US" dirty="0" smtClean="0"/>
                  <a:t>ordered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𝑑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r>
                  <a:rPr lang="en-US" dirty="0" smtClean="0"/>
                  <a:t>Criterion: optimize IR metrics</a:t>
                </a:r>
              </a:p>
              <a:p>
                <a:pPr lvl="1"/>
                <a:r>
                  <a:rPr lang="en-US" dirty="0" err="1" smtClean="0"/>
                  <a:t>P@k</a:t>
                </a:r>
                <a:r>
                  <a:rPr lang="en-US" dirty="0" smtClean="0"/>
                  <a:t>, MAP, NDCG, etc.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 r="-2741" b="-3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997290"/>
              </p:ext>
            </p:extLst>
          </p:nvPr>
        </p:nvGraphicFramePr>
        <p:xfrm>
          <a:off x="1524000" y="2697480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DocID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BM25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PageRank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Label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5967319" y="5029200"/>
            <a:ext cx="2133600" cy="523220"/>
            <a:chOff x="6019800" y="4495800"/>
            <a:chExt cx="2133600" cy="523220"/>
          </a:xfrm>
        </p:grpSpPr>
        <p:sp>
          <p:nvSpPr>
            <p:cNvPr id="5" name="Right Arrow 4"/>
            <p:cNvSpPr/>
            <p:nvPr/>
          </p:nvSpPr>
          <p:spPr>
            <a:xfrm rot="10800000">
              <a:off x="6019800" y="4648199"/>
              <a:ext cx="609600" cy="2286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705600" y="4495800"/>
              <a:ext cx="1447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</a:rPr>
                <a:t>Key!</a:t>
              </a:r>
              <a:endParaRPr lang="en-US" sz="2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10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8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534400" cy="4525963"/>
              </a:xfrm>
            </p:spPr>
            <p:txBody>
              <a:bodyPr/>
              <a:lstStyle/>
              <a:p>
                <a:r>
                  <a:rPr lang="en-US" dirty="0" smtClean="0"/>
                  <a:t>Input: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{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)}</m:t>
                    </m:r>
                  </m:oMath>
                </a14:m>
                <a:r>
                  <a:rPr lang="en-US" dirty="0" smtClean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𝑁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n-US" dirty="0" smtClean="0"/>
                  <a:t>Object function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, </m:t>
                    </m:r>
                    <m:r>
                      <a:rPr lang="en-US" b="0" i="1" smtClean="0">
                        <a:latin typeface="Cambria Math"/>
                      </a:rPr>
                      <m:t>𝑌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Output: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→</m:t>
                    </m:r>
                    <m:r>
                      <a:rPr lang="en-US" b="0" i="1" smtClean="0">
                        <a:latin typeface="Cambria Math"/>
                      </a:rPr>
                      <m:t>𝑌</m:t>
                    </m:r>
                  </m:oMath>
                </a14:m>
                <a:r>
                  <a:rPr lang="en-US" dirty="0" smtClean="0"/>
                  <a:t>,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argmax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</a:rPr>
                          <m:t>⊂</m:t>
                        </m:r>
                        <m:r>
                          <a:rPr lang="en-US" b="0" i="1" smtClean="0">
                            <a:latin typeface="Cambria Math"/>
                          </a:rPr>
                          <m:t>𝐹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𝑂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),</m:t>
                    </m:r>
                    <m:r>
                      <a:rPr lang="en-US" b="0" i="1" smtClean="0">
                        <a:latin typeface="Cambria Math"/>
                      </a:rPr>
                      <m:t>𝑌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534400" cy="4525963"/>
              </a:xfrm>
              <a:blipFill rotWithShape="1">
                <a:blip r:embed="rId3"/>
                <a:stretch>
                  <a:fillRect l="-1571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-152400" y="4537494"/>
            <a:ext cx="4038600" cy="2320506"/>
            <a:chOff x="-152400" y="4537494"/>
            <a:chExt cx="4038600" cy="23205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-152400" y="5334000"/>
                  <a:ext cx="2438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𝑂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𝑌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𝑌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r>
                          <a:rPr lang="en-US" b="0" i="1" smtClean="0">
                            <a:latin typeface="Cambria Math"/>
                          </a:rPr>
                          <m:t>𝛿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𝑌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2400" y="5334000"/>
                  <a:ext cx="2438400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26" name="Picture 2" descr="File:Svm max sep hyperplane with margi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2275" y="4537494"/>
              <a:ext cx="2153925" cy="2320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52399" y="4921840"/>
              <a:ext cx="1579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Classification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0" y="5715000"/>
              <a:ext cx="19812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hlinkClick r:id="rId7"/>
                </a:rPr>
                <a:t>http://en.wikipedia.org/wiki/Statistical_classification</a:t>
              </a:r>
              <a:endParaRPr lang="en-US" sz="105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114800" y="4241974"/>
            <a:ext cx="5334000" cy="2463626"/>
            <a:chOff x="4114800" y="4241974"/>
            <a:chExt cx="5334000" cy="2463626"/>
          </a:xfrm>
        </p:grpSpPr>
        <p:pic>
          <p:nvPicPr>
            <p:cNvPr id="1028" name="Picture 4" descr="File:Linear regression.sv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4800" y="4241974"/>
              <a:ext cx="3733800" cy="2463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7868925" y="4876800"/>
              <a:ext cx="1579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Regression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6772094" y="5257800"/>
                  <a:ext cx="24481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𝑂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𝑌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𝑌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=−||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𝑌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  <m:r>
                          <a:rPr lang="en-US" b="0" i="1" smtClean="0">
                            <a:latin typeface="Cambria Math"/>
                          </a:rPr>
                          <m:t>||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2094" y="5257800"/>
                  <a:ext cx="2448106" cy="369332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b="-1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/>
            <p:cNvSpPr/>
            <p:nvPr/>
          </p:nvSpPr>
          <p:spPr>
            <a:xfrm>
              <a:off x="6934200" y="5638800"/>
              <a:ext cx="228600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hlinkClick r:id="rId10"/>
                </a:rPr>
                <a:t>http://en.wikipedia.org/wiki/Regression_analysis</a:t>
              </a:r>
              <a:endParaRPr lang="en-US" sz="11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38400" y="449759"/>
            <a:ext cx="4038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M</a:t>
            </a:r>
            <a:endParaRPr lang="en-US" sz="4400" dirty="0"/>
          </a:p>
        </p:txBody>
      </p:sp>
      <p:sp>
        <p:nvSpPr>
          <p:cNvPr id="11" name="TextBox 10"/>
          <p:cNvSpPr txBox="1"/>
          <p:nvPr/>
        </p:nvSpPr>
        <p:spPr>
          <a:xfrm>
            <a:off x="6911338" y="3318644"/>
            <a:ext cx="2258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NOTE: We will only talk about supervised learning.</a:t>
            </a:r>
            <a:endParaRPr lang="en-US" i="1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11</a:t>
            </a:fld>
            <a:endParaRPr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0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to Rank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686800" cy="4525963"/>
              </a:xfrm>
            </p:spPr>
            <p:txBody>
              <a:bodyPr/>
              <a:lstStyle/>
              <a:p>
                <a:r>
                  <a:rPr lang="en-US" dirty="0" smtClean="0"/>
                  <a:t>General solution in optimization framework</a:t>
                </a:r>
              </a:p>
              <a:p>
                <a:pPr lvl="1"/>
                <a:r>
                  <a:rPr lang="en-US" dirty="0" smtClean="0"/>
                  <a:t>Input: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)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)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)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n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{0,…,</m:t>
                    </m:r>
                    <m:r>
                      <a:rPr lang="en-US" b="0" i="1" smtClean="0">
                        <a:latin typeface="Cambria Math"/>
                      </a:rPr>
                      <m:t>𝐿</m:t>
                    </m:r>
                    <m:r>
                      <a:rPr lang="en-US" b="0" i="1" smtClean="0">
                        <a:latin typeface="Cambria Math"/>
                      </a:rPr>
                      <m:t>}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Object: O = {</a:t>
                </a:r>
                <a:r>
                  <a:rPr lang="en-US" dirty="0" err="1" smtClean="0"/>
                  <a:t>P@k</a:t>
                </a:r>
                <a:r>
                  <a:rPr lang="en-US" dirty="0" smtClean="0"/>
                  <a:t>, MAP, NDCG}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→</m:t>
                    </m:r>
                    <m:r>
                      <a:rPr lang="en-US" i="1">
                        <a:latin typeface="Cambria Math"/>
                      </a:rPr>
                      <m:t>𝑌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smtClean="0"/>
                  <a:t>s.t.,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argmax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𝑓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</a:rPr>
                          <m:t>⊂</m:t>
                        </m:r>
                        <m:r>
                          <a:rPr lang="en-US" b="0" i="1" smtClean="0">
                            <a:latin typeface="Cambria Math"/>
                          </a:rPr>
                          <m:t>𝐹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𝑂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𝑞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𝑑</m:t>
                    </m:r>
                    <m:r>
                      <a:rPr lang="en-US" i="1">
                        <a:latin typeface="Cambria Math"/>
                      </a:rPr>
                      <m:t>),</m:t>
                    </m:r>
                    <m:r>
                      <a:rPr lang="en-US" i="1">
                        <a:latin typeface="Cambria Math"/>
                      </a:rPr>
                      <m:t>𝑌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686800" cy="4525963"/>
              </a:xfrm>
              <a:blipFill rotWithShape="1">
                <a:blip r:embed="rId2"/>
                <a:stretch>
                  <a:fillRect l="-1544" t="-1752" r="-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363276"/>
              </p:ext>
            </p:extLst>
          </p:nvPr>
        </p:nvGraphicFramePr>
        <p:xfrm>
          <a:off x="1600200" y="4831080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DocID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BM25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PageRank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Label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12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3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Challenge: how to optimize?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Evaluation metric recap</a:t>
                </a:r>
              </a:p>
              <a:p>
                <a:pPr lvl="1"/>
                <a:r>
                  <a:rPr lang="en-US" dirty="0" smtClean="0"/>
                  <a:t>Average Precision</a:t>
                </a:r>
              </a:p>
              <a:p>
                <a:pPr lvl="2"/>
                <a:r>
                  <a:rPr lang="en-US" dirty="0"/>
                  <a:t>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DCG</a:t>
                </a:r>
              </a:p>
              <a:p>
                <a:pPr lvl="2"/>
                <a:r>
                  <a:rPr lang="en-US" dirty="0"/>
                  <a:t> </a:t>
                </a:r>
                <a:endParaRPr lang="en-US" dirty="0" smtClean="0"/>
              </a:p>
              <a:p>
                <a:r>
                  <a:rPr lang="en-US" dirty="0"/>
                  <a:t>Order is essential!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</m:t>
                    </m:r>
                    <m:r>
                      <a:rPr lang="en-US" i="1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order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→ </m:t>
                    </m:r>
                  </m:oMath>
                </a14:m>
                <a:r>
                  <a:rPr lang="en-US" dirty="0"/>
                  <a:t>metric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 \operatorname{AveP} = \frac{\sum_{k=1}^n (P(k) \times rel(k))}{\mbox{number of relevant documents}} \!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564" y="2667000"/>
            <a:ext cx="3460164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 \mathrm{DCG_{p}} = rel_{1} + \sum_{i=2}^{p} \frac{rel_{i}}{\log_{2}i}.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728" y="3590925"/>
            <a:ext cx="207645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4177128" y="2895600"/>
            <a:ext cx="4876800" cy="795338"/>
            <a:chOff x="4145964" y="4038600"/>
            <a:chExt cx="4876800" cy="795338"/>
          </a:xfrm>
        </p:grpSpPr>
        <p:sp>
          <p:nvSpPr>
            <p:cNvPr id="4" name="TextBox 3"/>
            <p:cNvSpPr txBox="1"/>
            <p:nvPr/>
          </p:nvSpPr>
          <p:spPr>
            <a:xfrm>
              <a:off x="5441364" y="4419600"/>
              <a:ext cx="3581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>
                  <a:solidFill>
                    <a:srgbClr val="FF0000"/>
                  </a:solidFill>
                </a:rPr>
                <a:t>Not continuous with respect to f(X)!</a:t>
              </a:r>
              <a:endParaRPr lang="en-US" b="1" i="1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5212764" y="4038600"/>
              <a:ext cx="609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4145964" y="4604266"/>
              <a:ext cx="1295400" cy="22967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http://www.powerlineblog.com/admin/ed-assets/2012/07/shutterstock_6183751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081" y="4343400"/>
            <a:ext cx="1841519" cy="174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13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7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Approximating the Objects!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Pointwise</a:t>
            </a:r>
            <a:endParaRPr lang="en-US" dirty="0" smtClean="0"/>
          </a:p>
          <a:p>
            <a:pPr lvl="1"/>
            <a:r>
              <a:rPr lang="en-US" dirty="0" smtClean="0"/>
              <a:t>Fit the relevance labels individually</a:t>
            </a:r>
          </a:p>
          <a:p>
            <a:r>
              <a:rPr lang="en-US" dirty="0" smtClean="0"/>
              <a:t>Pairwise</a:t>
            </a:r>
          </a:p>
          <a:p>
            <a:pPr lvl="1"/>
            <a:r>
              <a:rPr lang="en-US" dirty="0" smtClean="0"/>
              <a:t>Fit the relative orders</a:t>
            </a:r>
          </a:p>
          <a:p>
            <a:r>
              <a:rPr lang="en-US" dirty="0" err="1" smtClean="0"/>
              <a:t>Listwise</a:t>
            </a:r>
            <a:endParaRPr lang="en-US" dirty="0" smtClean="0"/>
          </a:p>
          <a:p>
            <a:pPr lvl="1"/>
            <a:r>
              <a:rPr lang="en-US" dirty="0" smtClean="0"/>
              <a:t>Fit the whole order</a:t>
            </a:r>
            <a:endParaRPr lang="en-US" dirty="0"/>
          </a:p>
        </p:txBody>
      </p:sp>
      <p:pic>
        <p:nvPicPr>
          <p:cNvPr id="1026" name="Picture 2" descr="http://cherylsalvador.files.wordpress.com/2012/09/idea-good-interesting-light-bulb.png?w=245&amp;h=3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371600"/>
            <a:ext cx="2021434" cy="246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14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9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Pointwise</a:t>
            </a:r>
            <a:r>
              <a:rPr lang="en-US" dirty="0" smtClean="0"/>
              <a:t> Learning to Rank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</p:spPr>
            <p:txBody>
              <a:bodyPr>
                <a:normAutofit fontScale="92500" lnSpcReduction="10000"/>
              </a:bodyPr>
              <a:lstStyle/>
              <a:p>
                <a:pPr marL="342900" lvl="2" indent="-342900"/>
                <a:r>
                  <a:rPr lang="en-US" sz="3200" dirty="0" smtClean="0"/>
                  <a:t>Ideally perfect relevance prediction leads to perfect </a:t>
                </a:r>
                <a:r>
                  <a:rPr lang="en-US" sz="3200" dirty="0"/>
                  <a:t>ranking</a:t>
                </a:r>
              </a:p>
              <a:p>
                <a:pPr marL="800100" lvl="3" indent="-342900"/>
                <a14:m>
                  <m:oMath xmlns:m="http://schemas.openxmlformats.org/officeDocument/2006/math">
                    <m:r>
                      <a:rPr lang="en-US" sz="2800">
                        <a:latin typeface="Cambria Math"/>
                      </a:rPr>
                      <m:t>𝑓</m:t>
                    </m:r>
                    <m:r>
                      <a:rPr lang="en-US" sz="2800">
                        <a:latin typeface="Cambria Math"/>
                      </a:rPr>
                      <m:t>→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b="1" dirty="0" smtClean="0"/>
                  <a:t>score</a:t>
                </a:r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/>
                      </a:rPr>
                      <m:t>→ </m:t>
                    </m:r>
                  </m:oMath>
                </a14:m>
                <a:r>
                  <a:rPr lang="en-US" sz="2800" dirty="0" smtClean="0"/>
                  <a:t>order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/>
                      </a:rPr>
                      <m:t>→ </m:t>
                    </m:r>
                  </m:oMath>
                </a14:m>
                <a:r>
                  <a:rPr lang="en-US" sz="2800" dirty="0"/>
                  <a:t>metric</a:t>
                </a:r>
              </a:p>
              <a:p>
                <a:r>
                  <a:rPr lang="en-US" dirty="0" smtClean="0"/>
                  <a:t>Reducing ranking problem to</a:t>
                </a:r>
              </a:p>
              <a:p>
                <a:pPr lvl="1"/>
                <a:r>
                  <a:rPr lang="en-US" dirty="0" smtClean="0"/>
                  <a:t>Regression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𝑄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𝐷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|</m:t>
                            </m:r>
                            <m:r>
                              <a:rPr lang="en-US" i="1">
                                <a:latin typeface="Cambria Math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nary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Subset Ranking using Regression, </a:t>
                </a:r>
                <a:r>
                  <a:rPr lang="en-US" dirty="0" err="1" smtClean="0"/>
                  <a:t>D.Cossock</a:t>
                </a:r>
                <a:r>
                  <a:rPr lang="en-US" dirty="0" smtClean="0"/>
                  <a:t> and </a:t>
                </a:r>
                <a:r>
                  <a:rPr lang="en-US" dirty="0" err="1" smtClean="0"/>
                  <a:t>T.Zhang</a:t>
                </a:r>
                <a:r>
                  <a:rPr lang="en-US" dirty="0" smtClean="0"/>
                  <a:t>, COLT 2006</a:t>
                </a:r>
              </a:p>
              <a:p>
                <a:pPr lvl="1"/>
                <a:r>
                  <a:rPr lang="en-US" dirty="0" smtClean="0"/>
                  <a:t>(multi-)Classification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𝑄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𝐷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/>
                          </a:rPr>
                          <m:t>𝛿</m:t>
                        </m:r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nary>
                  </m:oMath>
                </a14:m>
                <a:endParaRPr lang="en-US" dirty="0" smtClean="0"/>
              </a:p>
              <a:p>
                <a:pPr lvl="2"/>
                <a:r>
                  <a:rPr lang="en-US" dirty="0"/>
                  <a:t>Ranking with Large Margin </a:t>
                </a:r>
                <a:r>
                  <a:rPr lang="en-US" dirty="0" smtClean="0"/>
                  <a:t>Principles, </a:t>
                </a:r>
                <a:r>
                  <a:rPr lang="en-US" dirty="0"/>
                  <a:t>A. </a:t>
                </a:r>
                <a:r>
                  <a:rPr lang="en-US" dirty="0" err="1"/>
                  <a:t>Shashua</a:t>
                </a:r>
                <a:r>
                  <a:rPr lang="en-US" dirty="0"/>
                  <a:t> and A. Levin, NIPS 2002</a:t>
                </a:r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  <a:blipFill rotWithShape="1">
                <a:blip r:embed="rId2"/>
                <a:stretch>
                  <a:fillRect l="-1481" t="-2500" b="-2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15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2" algn="r" rtl="0">
              <a:spcBef>
                <a:spcPct val="0"/>
              </a:spcBef>
            </a:pPr>
            <a:r>
              <a:rPr lang="en-US" sz="4000" dirty="0"/>
              <a:t>Subset Ranking using </a:t>
            </a:r>
            <a:r>
              <a:rPr lang="en-US" sz="4000" dirty="0" smtClean="0"/>
              <a:t>Regression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err="1" smtClean="0"/>
              <a:t>D.Cossock</a:t>
            </a:r>
            <a:r>
              <a:rPr lang="en-US" sz="2400" dirty="0" smtClean="0"/>
              <a:t> and </a:t>
            </a:r>
            <a:r>
              <a:rPr lang="en-US" sz="2400" dirty="0" err="1" smtClean="0"/>
              <a:t>T.Zhang</a:t>
            </a:r>
            <a:r>
              <a:rPr lang="en-US" sz="2400" dirty="0" smtClean="0"/>
              <a:t>, COLT 2006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Fit relevance labels via regression</a:t>
            </a:r>
          </a:p>
          <a:p>
            <a:pPr lvl="1"/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Emphasize more on relevant documents</a:t>
            </a:r>
          </a:p>
          <a:p>
            <a:pPr lvl="2"/>
            <a:r>
              <a:rPr lang="en-US" dirty="0"/>
              <a:t>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86000" y="3860974"/>
            <a:ext cx="3733800" cy="2768426"/>
            <a:chOff x="4114800" y="4241974"/>
            <a:chExt cx="3733800" cy="2768426"/>
          </a:xfrm>
        </p:grpSpPr>
        <p:pic>
          <p:nvPicPr>
            <p:cNvPr id="5" name="Picture 4" descr="File:Linear regression.sv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4800" y="4241974"/>
              <a:ext cx="3733800" cy="2463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4495800" y="6748790"/>
              <a:ext cx="320040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hlinkClick r:id="rId3"/>
                </a:rPr>
                <a:t>http://en.wikipedia.org/wiki/Regression_analysis</a:t>
              </a:r>
              <a:endParaRPr lang="en-US" sz="1100" dirty="0"/>
            </a:p>
          </p:txBody>
        </p:sp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057400"/>
            <a:ext cx="3657600" cy="772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87" y="3096514"/>
            <a:ext cx="6958013" cy="713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Connector 11"/>
          <p:cNvCxnSpPr>
            <a:stCxn id="11266" idx="2"/>
          </p:cNvCxnSpPr>
          <p:nvPr/>
        </p:nvCxnSpPr>
        <p:spPr>
          <a:xfrm>
            <a:off x="3124200" y="2829654"/>
            <a:ext cx="1600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rved Left Arrow 12"/>
          <p:cNvSpPr/>
          <p:nvPr/>
        </p:nvSpPr>
        <p:spPr>
          <a:xfrm>
            <a:off x="5105400" y="2362201"/>
            <a:ext cx="304800" cy="914400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81000" y="3657600"/>
            <a:ext cx="2743200" cy="750332"/>
            <a:chOff x="381000" y="3657600"/>
            <a:chExt cx="2743200" cy="750332"/>
          </a:xfrm>
        </p:grpSpPr>
        <p:sp>
          <p:nvSpPr>
            <p:cNvPr id="9" name="TextBox 8"/>
            <p:cNvSpPr txBox="1"/>
            <p:nvPr/>
          </p:nvSpPr>
          <p:spPr>
            <a:xfrm>
              <a:off x="381000" y="4038600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Weights on each document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1981200" y="3657600"/>
              <a:ext cx="3048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324600" y="3645932"/>
            <a:ext cx="2743200" cy="697468"/>
            <a:chOff x="6324600" y="3645932"/>
            <a:chExt cx="2743200" cy="697468"/>
          </a:xfrm>
        </p:grpSpPr>
        <p:sp>
          <p:nvSpPr>
            <p:cNvPr id="10" name="TextBox 9"/>
            <p:cNvSpPr txBox="1"/>
            <p:nvPr/>
          </p:nvSpPr>
          <p:spPr>
            <a:xfrm>
              <a:off x="6324600" y="3974068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Most positive document</a:t>
              </a:r>
              <a:endParaRPr lang="en-US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6629400" y="3645932"/>
              <a:ext cx="838200" cy="39266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16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0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dirty="0" smtClean="0"/>
              <a:t>Ranking with Large Margin Principles</a:t>
            </a:r>
            <a:br>
              <a:rPr lang="en-US" dirty="0" smtClean="0"/>
            </a:br>
            <a:r>
              <a:rPr lang="en-US" sz="2700" dirty="0" smtClean="0"/>
              <a:t>A. </a:t>
            </a:r>
            <a:r>
              <a:rPr lang="en-US" sz="2700" dirty="0" err="1" smtClean="0"/>
              <a:t>Shashua</a:t>
            </a:r>
            <a:r>
              <a:rPr lang="en-US" sz="2700" dirty="0" smtClean="0"/>
              <a:t> and A. Levin, NIPS 2002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Goal: correctly placing the documents in the corresponding category and maximize the margin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67" y="3361134"/>
            <a:ext cx="4191000" cy="3496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304800" y="5193686"/>
            <a:ext cx="1447800" cy="746580"/>
            <a:chOff x="304800" y="5193686"/>
            <a:chExt cx="1447800" cy="746580"/>
          </a:xfrm>
        </p:grpSpPr>
        <p:sp>
          <p:nvSpPr>
            <p:cNvPr id="4" name="TextBox 3"/>
            <p:cNvSpPr txBox="1"/>
            <p:nvPr/>
          </p:nvSpPr>
          <p:spPr>
            <a:xfrm>
              <a:off x="304800" y="5570934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Y=0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143000" y="5193686"/>
              <a:ext cx="304800" cy="37724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2259313" y="2667000"/>
            <a:ext cx="6568730" cy="3184293"/>
            <a:chOff x="2259313" y="2667000"/>
            <a:chExt cx="6568730" cy="3184293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1400" y="2667000"/>
              <a:ext cx="5246643" cy="23820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Arc 21"/>
            <p:cNvSpPr/>
            <p:nvPr/>
          </p:nvSpPr>
          <p:spPr>
            <a:xfrm>
              <a:off x="2259313" y="4038600"/>
              <a:ext cx="5132087" cy="1355493"/>
            </a:xfrm>
            <a:prstGeom prst="arc">
              <a:avLst>
                <a:gd name="adj1" fmla="val 10781366"/>
                <a:gd name="adj2" fmla="val 17251060"/>
              </a:avLst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c 24"/>
            <p:cNvSpPr/>
            <p:nvPr/>
          </p:nvSpPr>
          <p:spPr>
            <a:xfrm>
              <a:off x="2335513" y="4495800"/>
              <a:ext cx="5132087" cy="1355493"/>
            </a:xfrm>
            <a:prstGeom prst="arc">
              <a:avLst>
                <a:gd name="adj1" fmla="val 11151901"/>
                <a:gd name="adj2" fmla="val 17251060"/>
              </a:avLst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0600" y="5300067"/>
            <a:ext cx="1571767" cy="563999"/>
            <a:chOff x="4800600" y="5300067"/>
            <a:chExt cx="1571767" cy="563999"/>
          </a:xfrm>
        </p:grpSpPr>
        <p:sp>
          <p:nvSpPr>
            <p:cNvPr id="7" name="TextBox 6"/>
            <p:cNvSpPr txBox="1"/>
            <p:nvPr/>
          </p:nvSpPr>
          <p:spPr>
            <a:xfrm>
              <a:off x="4924567" y="5494734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Y=2</a:t>
              </a:r>
              <a:endParaRPr lang="en-US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 flipV="1">
              <a:off x="4800600" y="5300067"/>
              <a:ext cx="228600" cy="27086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048000" y="3906202"/>
            <a:ext cx="1447800" cy="750332"/>
            <a:chOff x="3048000" y="3906202"/>
            <a:chExt cx="1447800" cy="750332"/>
          </a:xfrm>
        </p:grpSpPr>
        <p:sp>
          <p:nvSpPr>
            <p:cNvPr id="6" name="TextBox 5"/>
            <p:cNvSpPr txBox="1"/>
            <p:nvPr/>
          </p:nvSpPr>
          <p:spPr>
            <a:xfrm>
              <a:off x="3048000" y="3906202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Y=1</a:t>
              </a:r>
              <a:endParaRPr lang="en-US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>
              <a:off x="3200400" y="4275534"/>
              <a:ext cx="152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1478446" y="6109045"/>
            <a:ext cx="2316369" cy="445530"/>
            <a:chOff x="2636631" y="5638802"/>
            <a:chExt cx="2316369" cy="4455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2636631" y="5715000"/>
                  <a:ext cx="487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𝛼</m:t>
                        </m:r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6631" y="5715000"/>
                  <a:ext cx="487569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/>
            <p:cNvCxnSpPr/>
            <p:nvPr/>
          </p:nvCxnSpPr>
          <p:spPr>
            <a:xfrm flipV="1">
              <a:off x="3036498" y="5638802"/>
              <a:ext cx="1916502" cy="22428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3036498" y="5638802"/>
              <a:ext cx="381000" cy="22428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0" y="2618994"/>
            <a:ext cx="5778500" cy="1191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8" name="Group 27"/>
          <p:cNvGrpSpPr/>
          <p:nvPr/>
        </p:nvGrpSpPr>
        <p:grpSpPr>
          <a:xfrm>
            <a:off x="7239000" y="3361134"/>
            <a:ext cx="1512843" cy="1972866"/>
            <a:chOff x="7391400" y="3361134"/>
            <a:chExt cx="1512843" cy="1972866"/>
          </a:xfrm>
        </p:grpSpPr>
        <p:sp>
          <p:nvSpPr>
            <p:cNvPr id="24" name="TextBox 23"/>
            <p:cNvSpPr txBox="1"/>
            <p:nvPr/>
          </p:nvSpPr>
          <p:spPr>
            <a:xfrm>
              <a:off x="7391400" y="4687669"/>
              <a:ext cx="15128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Reduce the violations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V="1">
              <a:off x="8382000" y="3361134"/>
              <a:ext cx="0" cy="135521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17</a:t>
            </a:fld>
            <a:endParaRPr lang="en-US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4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47800" y="2209800"/>
            <a:ext cx="7687575" cy="2514600"/>
            <a:chOff x="1497313" y="2209800"/>
            <a:chExt cx="7687575" cy="2514600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4800" y="2209800"/>
              <a:ext cx="5070088" cy="2514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Arc 5"/>
            <p:cNvSpPr/>
            <p:nvPr/>
          </p:nvSpPr>
          <p:spPr>
            <a:xfrm>
              <a:off x="1497313" y="2225907"/>
              <a:ext cx="5132087" cy="1355493"/>
            </a:xfrm>
            <a:prstGeom prst="arc">
              <a:avLst>
                <a:gd name="adj1" fmla="val 10781366"/>
                <a:gd name="adj2" fmla="val 19681984"/>
              </a:avLst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c 7"/>
            <p:cNvSpPr/>
            <p:nvPr/>
          </p:nvSpPr>
          <p:spPr>
            <a:xfrm>
              <a:off x="3352800" y="2286000"/>
              <a:ext cx="2971800" cy="1164993"/>
            </a:xfrm>
            <a:prstGeom prst="arc">
              <a:avLst>
                <a:gd name="adj1" fmla="val 10781366"/>
                <a:gd name="adj2" fmla="val 17288014"/>
              </a:avLst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Maximizing the sum of margins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 smtClean="0"/>
              <a:t>Ranking with Large Margin Principles   </a:t>
            </a:r>
            <a:br>
              <a:rPr lang="en-US" dirty="0" smtClean="0"/>
            </a:br>
            <a:r>
              <a:rPr lang="en-US" sz="2700" dirty="0" smtClean="0"/>
              <a:t>A. </a:t>
            </a:r>
            <a:r>
              <a:rPr lang="en-US" sz="2700" dirty="0" err="1" smtClean="0"/>
              <a:t>Shashua</a:t>
            </a:r>
            <a:r>
              <a:rPr lang="en-US" sz="2700" dirty="0" smtClean="0"/>
              <a:t> and A. Levin, NIPS 2002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868506"/>
            <a:ext cx="4724400" cy="3989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-1287" y="3614538"/>
            <a:ext cx="1447800" cy="934998"/>
            <a:chOff x="304800" y="5570934"/>
            <a:chExt cx="1447800" cy="934998"/>
          </a:xfrm>
        </p:grpSpPr>
        <p:sp>
          <p:nvSpPr>
            <p:cNvPr id="10" name="TextBox 9"/>
            <p:cNvSpPr txBox="1"/>
            <p:nvPr/>
          </p:nvSpPr>
          <p:spPr>
            <a:xfrm>
              <a:off x="304800" y="5570934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Y=0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991887" y="5940266"/>
              <a:ext cx="13988" cy="565666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724400" y="5105400"/>
            <a:ext cx="1571767" cy="563999"/>
            <a:chOff x="4800600" y="5300067"/>
            <a:chExt cx="1571767" cy="563999"/>
          </a:xfrm>
        </p:grpSpPr>
        <p:sp>
          <p:nvSpPr>
            <p:cNvPr id="13" name="TextBox 12"/>
            <p:cNvSpPr txBox="1"/>
            <p:nvPr/>
          </p:nvSpPr>
          <p:spPr>
            <a:xfrm>
              <a:off x="4924567" y="5494734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Y=2</a:t>
              </a:r>
              <a:endParaRPr lang="en-US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 flipV="1">
              <a:off x="4800600" y="5300067"/>
              <a:ext cx="228600" cy="27086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057400" y="3581400"/>
            <a:ext cx="1117600" cy="968136"/>
            <a:chOff x="3048000" y="3906202"/>
            <a:chExt cx="1447800" cy="968136"/>
          </a:xfrm>
        </p:grpSpPr>
        <p:sp>
          <p:nvSpPr>
            <p:cNvPr id="16" name="TextBox 15"/>
            <p:cNvSpPr txBox="1"/>
            <p:nvPr/>
          </p:nvSpPr>
          <p:spPr>
            <a:xfrm>
              <a:off x="3048000" y="3906202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Y=1</a:t>
              </a:r>
              <a:endParaRPr lang="en-US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3352800" y="4275534"/>
              <a:ext cx="1" cy="598804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685800" y="5943600"/>
            <a:ext cx="2133600" cy="724637"/>
            <a:chOff x="2636631" y="5359695"/>
            <a:chExt cx="2133600" cy="7246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2636631" y="5715000"/>
                  <a:ext cx="487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𝛼</m:t>
                        </m:r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6631" y="5715000"/>
                  <a:ext cx="487569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/>
            <p:cNvCxnSpPr/>
            <p:nvPr/>
          </p:nvCxnSpPr>
          <p:spPr>
            <a:xfrm flipV="1">
              <a:off x="3036498" y="5435895"/>
              <a:ext cx="1733733" cy="42719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3036498" y="5435895"/>
              <a:ext cx="743133" cy="42719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 flipV="1">
              <a:off x="2880415" y="5359695"/>
              <a:ext cx="156083" cy="50339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18</a:t>
            </a:fld>
            <a:endParaRPr lang="en-US"/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38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dirty="0"/>
              <a:t>Ranking with Large Margin Principles   </a:t>
            </a:r>
            <a:br>
              <a:rPr lang="en-US" dirty="0"/>
            </a:br>
            <a:r>
              <a:rPr lang="en-US" sz="2700" dirty="0"/>
              <a:t>A. </a:t>
            </a:r>
            <a:r>
              <a:rPr lang="en-US" sz="2700" dirty="0" err="1"/>
              <a:t>Shashua</a:t>
            </a:r>
            <a:r>
              <a:rPr lang="en-US" sz="2700" dirty="0"/>
              <a:t> and A. Levin, NIPS 2002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Ranking lost is consistently decreasing with more training data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674192"/>
            <a:ext cx="6019800" cy="4183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19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43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Congratulations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Job Offer</a:t>
            </a:r>
            <a:endParaRPr lang="en-US" dirty="0" smtClean="0"/>
          </a:p>
          <a:p>
            <a:pPr lvl="1"/>
            <a:r>
              <a:rPr lang="en-US" dirty="0" smtClean="0"/>
              <a:t>Design the ranking module for Bing.com</a:t>
            </a:r>
            <a:endParaRPr lang="en-US" dirty="0"/>
          </a:p>
        </p:txBody>
      </p:sp>
      <p:pic>
        <p:nvPicPr>
          <p:cNvPr id="4100" name="Picture 4" descr="http://cdn.shoemoney.com/wp-content/uploads/2012/07/bing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19400"/>
            <a:ext cx="4443807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112" y="3695699"/>
            <a:ext cx="1389888" cy="1453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7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did we 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Machine learning helps!</a:t>
            </a:r>
          </a:p>
          <a:p>
            <a:pPr lvl="1"/>
            <a:r>
              <a:rPr lang="en-US" dirty="0" smtClean="0"/>
              <a:t>Derive something </a:t>
            </a:r>
            <a:r>
              <a:rPr lang="en-US" dirty="0" err="1" smtClean="0"/>
              <a:t>optimizable</a:t>
            </a:r>
            <a:endParaRPr lang="en-US" dirty="0" smtClean="0"/>
          </a:p>
          <a:p>
            <a:pPr lvl="1"/>
            <a:r>
              <a:rPr lang="en-US" dirty="0" smtClean="0"/>
              <a:t>More efficient and guided</a:t>
            </a:r>
            <a:endParaRPr lang="en-US" dirty="0"/>
          </a:p>
        </p:txBody>
      </p:sp>
      <p:pic>
        <p:nvPicPr>
          <p:cNvPr id="5" name="Picture 2" descr="http://1.bp.blogspot.com/_LM9I6FUqLGg/TIuZLGZdKeI/AAAAAAAAAl8/NE5ql-x9gkc/s1600/level+up+ninja+sag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433" y="152400"/>
            <a:ext cx="1644342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20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8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is always a </a:t>
            </a:r>
            <a:r>
              <a:rPr lang="en-US" dirty="0" smtClean="0"/>
              <a:t>catch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Cannot directly optimize IR metrics</a:t>
                </a:r>
              </a:p>
              <a:p>
                <a:pPr lvl="1"/>
                <a:r>
                  <a:rPr lang="en-US" dirty="0" smtClean="0"/>
                  <a:t>(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0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1</a:t>
                </a:r>
                <a:r>
                  <a:rPr lang="en-US" dirty="0" smtClean="0"/>
                  <a:t>,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2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0</a:t>
                </a:r>
                <a:r>
                  <a:rPr lang="en-US" dirty="0" smtClean="0"/>
                  <a:t>) worse than (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0</a:t>
                </a:r>
                <a:r>
                  <a:rPr lang="en-US" dirty="0" smtClean="0"/>
                  <a:t>-&gt;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-2</a:t>
                </a:r>
                <a:r>
                  <a:rPr lang="en-US" dirty="0" smtClean="0"/>
                  <a:t>,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2</a:t>
                </a:r>
                <a:r>
                  <a:rPr lang="en-US" dirty="0" smtClean="0"/>
                  <a:t>-&gt;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4</a:t>
                </a:r>
                <a:r>
                  <a:rPr lang="en-US" dirty="0" smtClean="0"/>
                  <a:t>)</a:t>
                </a:r>
              </a:p>
              <a:p>
                <a:r>
                  <a:rPr lang="en-US" dirty="0" smtClean="0"/>
                  <a:t>Position of documents are ignored</a:t>
                </a:r>
              </a:p>
              <a:p>
                <a:pPr lvl="1"/>
                <a:r>
                  <a:rPr lang="en-US" dirty="0" smtClean="0"/>
                  <a:t>Penalty on documents at higher positions should be larger</a:t>
                </a:r>
              </a:p>
              <a:p>
                <a:r>
                  <a:rPr lang="en-US" dirty="0" smtClean="0"/>
                  <a:t>Favor the queries with more documents</a:t>
                </a:r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21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Pairwise Learning to Rank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lvl="1" indent="-342900">
                  <a:buFont typeface="Arial" pitchFamily="34" charset="0"/>
                  <a:buChar char="•"/>
                </a:pPr>
                <a:r>
                  <a:rPr lang="en-US" dirty="0" smtClean="0"/>
                  <a:t>Ideally perfect partial order leads to perfect </a:t>
                </a:r>
                <a:r>
                  <a:rPr lang="en-US" dirty="0"/>
                  <a:t>ranking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𝑓</m:t>
                    </m:r>
                    <m:r>
                      <a:rPr lang="en-US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partial order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→ </m:t>
                    </m:r>
                  </m:oMath>
                </a14:m>
                <a:r>
                  <a:rPr lang="en-US" dirty="0"/>
                  <a:t>order </a:t>
                </a:r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→ </m:t>
                    </m:r>
                  </m:oMath>
                </a14:m>
                <a:r>
                  <a:rPr lang="en-US" dirty="0"/>
                  <a:t>metric</a:t>
                </a:r>
                <a:endParaRPr lang="en-US" dirty="0" smtClean="0"/>
              </a:p>
              <a:p>
                <a:r>
                  <a:rPr lang="en-US" dirty="0" smtClean="0"/>
                  <a:t>Ordinal </a:t>
                </a:r>
                <a:r>
                  <a:rPr lang="en-US" dirty="0"/>
                  <a:t>regression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𝐷</m:t>
                            </m:r>
                          </m:e>
                        </m:d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/>
                          </a:rPr>
                          <m:t>≠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𝑗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&gt;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)</m:t>
                        </m:r>
                        <m:r>
                          <a:rPr lang="en-US" sz="2400" i="1">
                            <a:latin typeface="Cambria Math"/>
                          </a:rPr>
                          <m:t>𝛿</m:t>
                        </m:r>
                        <m:r>
                          <a:rPr lang="en-US" sz="2400" i="1">
                            <a:latin typeface="Cambria Math"/>
                          </a:rPr>
                          <m:t>(</m:t>
                        </m:r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/>
                          </a:rPr>
                          <m:t>&gt;</m:t>
                        </m:r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  <m:r>
                          <a:rPr lang="en-US" sz="240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)</m:t>
                        </m:r>
                        <m:r>
                          <a:rPr lang="en-US" sz="2400" i="1">
                            <a:latin typeface="Cambria Math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e>
                    </m:nary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Relative </a:t>
                </a:r>
                <a:r>
                  <a:rPr lang="en-US" dirty="0"/>
                  <a:t>ordering </a:t>
                </a:r>
                <a:r>
                  <a:rPr lang="en-US" dirty="0" smtClean="0"/>
                  <a:t>between different documents is significant</a:t>
                </a:r>
              </a:p>
              <a:p>
                <a:pPr lvl="2"/>
                <a:r>
                  <a:rPr lang="en-US" dirty="0" smtClean="0"/>
                  <a:t>E.g., </a:t>
                </a:r>
                <a:r>
                  <a:rPr lang="en-US" dirty="0"/>
                  <a:t>(</a:t>
                </a:r>
                <a:r>
                  <a:rPr lang="en-US" dirty="0">
                    <a:solidFill>
                      <a:srgbClr val="00B050"/>
                    </a:solidFill>
                  </a:rPr>
                  <a:t>0</a:t>
                </a:r>
                <a:r>
                  <a:rPr lang="en-US" dirty="0"/>
                  <a:t>-&gt;</a:t>
                </a:r>
                <a:r>
                  <a:rPr lang="en-US" dirty="0">
                    <a:solidFill>
                      <a:srgbClr val="00B050"/>
                    </a:solidFill>
                  </a:rPr>
                  <a:t>-2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00B050"/>
                    </a:solidFill>
                  </a:rPr>
                  <a:t>2</a:t>
                </a:r>
                <a:r>
                  <a:rPr lang="en-US" dirty="0"/>
                  <a:t>-</a:t>
                </a:r>
                <a:r>
                  <a:rPr lang="en-US" dirty="0" smtClean="0"/>
                  <a:t>&gt;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4</a:t>
                </a:r>
                <a:r>
                  <a:rPr lang="en-US" dirty="0" smtClean="0"/>
                  <a:t>) is better than (</a:t>
                </a:r>
                <a:r>
                  <a:rPr lang="en-US" dirty="0">
                    <a:solidFill>
                      <a:srgbClr val="00B050"/>
                    </a:solidFill>
                  </a:rPr>
                  <a:t>0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1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00B050"/>
                    </a:solidFill>
                  </a:rPr>
                  <a:t>2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0</a:t>
                </a:r>
                <a:r>
                  <a:rPr lang="en-US" dirty="0"/>
                  <a:t>)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Large body of work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22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7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sz="3300" dirty="0"/>
              <a:t>Optimizing Search Engines using </a:t>
            </a:r>
            <a:r>
              <a:rPr lang="en-US" sz="3300" dirty="0" err="1"/>
              <a:t>Clickthrough</a:t>
            </a:r>
            <a:r>
              <a:rPr lang="en-US" sz="3300" dirty="0"/>
              <a:t> Data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Thorsten </a:t>
            </a:r>
            <a:r>
              <a:rPr lang="en-US" sz="2200" dirty="0" err="1" smtClean="0"/>
              <a:t>Joachims</a:t>
            </a:r>
            <a:r>
              <a:rPr lang="en-US" sz="2200" dirty="0" smtClean="0"/>
              <a:t>, KDD’02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Minimizing the number of </a:t>
            </a:r>
            <a:r>
              <a:rPr lang="en-US" dirty="0" err="1" smtClean="0"/>
              <a:t>mis</a:t>
            </a:r>
            <a:r>
              <a:rPr lang="en-US" dirty="0" smtClean="0"/>
              <a:t>-ordered pairs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487336"/>
            <a:ext cx="5368671" cy="2227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205" y="2957512"/>
            <a:ext cx="3648395" cy="260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16540" y="2510135"/>
                <a:ext cx="35554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&gt;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&gt;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400" b="0" i="1" dirty="0" smtClean="0">
                        <a:latin typeface="Cambria Math"/>
                      </a:rPr>
                      <m:t> ,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/>
                      </a:rPr>
                      <m:t>&gt;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b="0" i="1" dirty="0" smtClean="0"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540" y="2510135"/>
                <a:ext cx="3555460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515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c 5"/>
          <p:cNvSpPr/>
          <p:nvPr/>
        </p:nvSpPr>
        <p:spPr>
          <a:xfrm>
            <a:off x="2362200" y="2745376"/>
            <a:ext cx="4572000" cy="1674223"/>
          </a:xfrm>
          <a:prstGeom prst="arc">
            <a:avLst>
              <a:gd name="adj1" fmla="val 15280706"/>
              <a:gd name="adj2" fmla="val 2110370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Arc 8"/>
          <p:cNvSpPr/>
          <p:nvPr/>
        </p:nvSpPr>
        <p:spPr>
          <a:xfrm>
            <a:off x="2904468" y="2747665"/>
            <a:ext cx="2886732" cy="2357735"/>
          </a:xfrm>
          <a:prstGeom prst="arc">
            <a:avLst>
              <a:gd name="adj1" fmla="val 16200000"/>
              <a:gd name="adj2" fmla="val 12474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91200" y="2209800"/>
            <a:ext cx="3276600" cy="701191"/>
            <a:chOff x="5791200" y="2209800"/>
            <a:chExt cx="3276600" cy="701191"/>
          </a:xfrm>
        </p:grpSpPr>
        <p:sp>
          <p:nvSpPr>
            <p:cNvPr id="7" name="TextBox 6"/>
            <p:cNvSpPr txBox="1"/>
            <p:nvPr/>
          </p:nvSpPr>
          <p:spPr>
            <a:xfrm>
              <a:off x="5791200" y="2209800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linear combination of features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6400800" y="2514600"/>
                  <a:ext cx="1928157" cy="3963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𝑑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0800" y="2514600"/>
                  <a:ext cx="1928157" cy="396391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/>
          <p:cNvSpPr txBox="1"/>
          <p:nvPr/>
        </p:nvSpPr>
        <p:spPr>
          <a:xfrm>
            <a:off x="3352800" y="5786735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RankingSVM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572000" y="2438400"/>
                <a:ext cx="23091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</a:rPr>
                        <m:t>&gt;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438400"/>
                <a:ext cx="2309157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864140" y="5424101"/>
            <a:ext cx="2488660" cy="900499"/>
            <a:chOff x="1168940" y="5486400"/>
            <a:chExt cx="2488660" cy="900499"/>
          </a:xfrm>
        </p:grpSpPr>
        <p:sp>
          <p:nvSpPr>
            <p:cNvPr id="13" name="TextBox 12"/>
            <p:cNvSpPr txBox="1"/>
            <p:nvPr/>
          </p:nvSpPr>
          <p:spPr>
            <a:xfrm>
              <a:off x="1168940" y="6017567"/>
              <a:ext cx="248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Keep the relative orders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2362200" y="5486400"/>
              <a:ext cx="914400" cy="531167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6" descr="Check 2 Clip Ar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205" y="4046389"/>
            <a:ext cx="304799" cy="2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23</a:t>
            </a:fld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4876800" y="4800600"/>
            <a:ext cx="5172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876800" y="5557736"/>
            <a:ext cx="5172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020336" y="4046389"/>
            <a:ext cx="100886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02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9" grpId="0" animBg="1"/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sz="3300" dirty="0"/>
              <a:t>Optimizing Search Engines using </a:t>
            </a:r>
            <a:r>
              <a:rPr lang="en-US" sz="3300" dirty="0" err="1"/>
              <a:t>Clickthrough</a:t>
            </a:r>
            <a:r>
              <a:rPr lang="en-US" sz="3300" dirty="0"/>
              <a:t> Data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Thorsten </a:t>
            </a:r>
            <a:r>
              <a:rPr lang="en-US" sz="2200" dirty="0" err="1" smtClean="0"/>
              <a:t>Joachims</a:t>
            </a:r>
            <a:r>
              <a:rPr lang="en-US" sz="2200" dirty="0" smtClean="0"/>
              <a:t>, KDD’02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How to use it?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𝑓</m:t>
                    </m:r>
                    <m:r>
                      <a:rPr lang="en-US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s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/>
                      </a:rPr>
                      <m:t>𝐜𝐨𝐫𝐞</m:t>
                    </m:r>
                    <m:r>
                      <a:rPr lang="en-US">
                        <a:latin typeface="Cambria Math"/>
                      </a:rPr>
                      <m:t>→ </m:t>
                    </m:r>
                  </m:oMath>
                </a14:m>
                <a:r>
                  <a:rPr lang="en-US" dirty="0" smtClean="0"/>
                  <a:t>order</a:t>
                </a:r>
              </a:p>
              <a:p>
                <a:pPr lvl="1"/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474" y="3109912"/>
            <a:ext cx="3648395" cy="260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4903874" y="3538681"/>
            <a:ext cx="3630526" cy="1552431"/>
            <a:chOff x="4800600" y="3486090"/>
            <a:chExt cx="3630526" cy="15524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6096000" y="3486090"/>
                  <a:ext cx="233512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&gt;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&gt;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/>
                        </a:rPr>
                        <m:t> &gt;</m:t>
                      </m:r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a14:m>
                  <a:r>
                    <a:rPr lang="en-US" sz="2000" dirty="0" smtClean="0"/>
                    <a:t> 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3486090"/>
                  <a:ext cx="2335126" cy="40011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Arc 3"/>
            <p:cNvSpPr/>
            <p:nvPr/>
          </p:nvSpPr>
          <p:spPr>
            <a:xfrm>
              <a:off x="4800600" y="3735977"/>
              <a:ext cx="2286000" cy="1302544"/>
            </a:xfrm>
            <a:prstGeom prst="arc">
              <a:avLst>
                <a:gd name="adj1" fmla="val 10878374"/>
                <a:gd name="adj2" fmla="val 16861407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6" descr="Check 2 Clip Ar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79" y="4193629"/>
            <a:ext cx="304799" cy="2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24</a:t>
            </a:fld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5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sz="3300" dirty="0"/>
              <a:t>Optimizing Search Engines using </a:t>
            </a:r>
            <a:r>
              <a:rPr lang="en-US" sz="3300" dirty="0" err="1"/>
              <a:t>Clickthrough</a:t>
            </a:r>
            <a:r>
              <a:rPr lang="en-US" sz="3300" dirty="0"/>
              <a:t> Data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Thorsten </a:t>
            </a:r>
            <a:r>
              <a:rPr lang="en-US" sz="2200" dirty="0" err="1" smtClean="0"/>
              <a:t>Joachims</a:t>
            </a:r>
            <a:r>
              <a:rPr lang="en-US" sz="2200" dirty="0" smtClean="0"/>
              <a:t>, KDD’02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did it learn from the data?</a:t>
            </a:r>
          </a:p>
          <a:p>
            <a:pPr lvl="1"/>
            <a:r>
              <a:rPr lang="en-US" dirty="0" smtClean="0"/>
              <a:t>Linear correlations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190387"/>
            <a:ext cx="3581400" cy="466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3056467" y="2971800"/>
            <a:ext cx="1905000" cy="923330"/>
            <a:chOff x="3056467" y="2971800"/>
            <a:chExt cx="1905000" cy="923330"/>
          </a:xfrm>
        </p:grpSpPr>
        <p:sp>
          <p:nvSpPr>
            <p:cNvPr id="5" name="Right Arrow 4"/>
            <p:cNvSpPr/>
            <p:nvPr/>
          </p:nvSpPr>
          <p:spPr>
            <a:xfrm>
              <a:off x="4351867" y="3281065"/>
              <a:ext cx="609600" cy="304800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56467" y="2971800"/>
              <a:ext cx="1219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Positive correlated features 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048000" y="5719465"/>
            <a:ext cx="1905000" cy="923330"/>
            <a:chOff x="3048000" y="5719465"/>
            <a:chExt cx="1905000" cy="923330"/>
          </a:xfrm>
        </p:grpSpPr>
        <p:sp>
          <p:nvSpPr>
            <p:cNvPr id="11" name="Right Arrow 10"/>
            <p:cNvSpPr/>
            <p:nvPr/>
          </p:nvSpPr>
          <p:spPr>
            <a:xfrm>
              <a:off x="4343400" y="6028730"/>
              <a:ext cx="609600" cy="3048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48000" y="5719465"/>
              <a:ext cx="1219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Negative correlated features </a:t>
              </a:r>
              <a:endParaRPr lang="en-US" dirty="0"/>
            </a:p>
          </p:txBody>
        </p:sp>
      </p:grp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25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13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good is it?</a:t>
            </a:r>
          </a:p>
          <a:p>
            <a:pPr lvl="1"/>
            <a:r>
              <a:rPr lang="en-US" dirty="0" smtClean="0"/>
              <a:t>Test on real system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300" dirty="0" smtClean="0"/>
              <a:t>Optimizing Search Engines using </a:t>
            </a:r>
            <a:r>
              <a:rPr lang="en-US" sz="3300" dirty="0" err="1" smtClean="0"/>
              <a:t>Clickthrough</a:t>
            </a:r>
            <a:r>
              <a:rPr lang="en-US" sz="3300" dirty="0" smtClean="0"/>
              <a:t> Data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Thorsten </a:t>
            </a:r>
            <a:r>
              <a:rPr lang="en-US" sz="2200" dirty="0" err="1" smtClean="0"/>
              <a:t>Joachims</a:t>
            </a:r>
            <a:r>
              <a:rPr lang="en-US" sz="2200" dirty="0" smtClean="0"/>
              <a:t>, KDD’02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056" y="2667000"/>
            <a:ext cx="5868144" cy="415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26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0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r"/>
            <a:r>
              <a:rPr lang="en-US" sz="3200" dirty="0"/>
              <a:t>An Efﬁcient Boosting Algorithm for Combining </a:t>
            </a:r>
            <a:r>
              <a:rPr lang="en-US" sz="3200" dirty="0" smtClean="0"/>
              <a:t>Preferences</a:t>
            </a:r>
            <a:br>
              <a:rPr lang="en-US" sz="3200" dirty="0" smtClean="0"/>
            </a:br>
            <a:r>
              <a:rPr lang="da-DK" sz="2000" dirty="0"/>
              <a:t>Y. Freund, R. Iyer, et al. JMLR </a:t>
            </a:r>
            <a:r>
              <a:rPr lang="da-DK" sz="2000" dirty="0" smtClean="0"/>
              <a:t>2003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Smooth the loss on </a:t>
                </a:r>
                <a:r>
                  <a:rPr lang="en-US" dirty="0" err="1" smtClean="0"/>
                  <a:t>mis</a:t>
                </a:r>
                <a:r>
                  <a:rPr lang="en-US" dirty="0" smtClean="0"/>
                  <a:t>-ordered pairs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&gt;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sub>
                      <m:sup/>
                      <m:e>
                        <m:r>
                          <a:rPr lang="en-US" b="0" i="1" smtClean="0">
                            <a:latin typeface="Cambria Math"/>
                          </a:rPr>
                          <m:t>𝑃𝑟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𝑒𝑥𝑝</m:t>
                        </m:r>
                        <m:r>
                          <a:rPr lang="en-US" b="0" i="1" smtClean="0">
                            <a:latin typeface="Cambria Math"/>
                          </a:rPr>
                          <m:t>[</m:t>
                        </m:r>
                        <m:r>
                          <a:rPr lang="en-US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𝑞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𝑞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 smtClean="0">
                            <a:latin typeface="Cambria Math"/>
                          </a:rPr>
                          <m:t>]</m:t>
                        </m:r>
                      </m:e>
                    </m:nary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99" y="3124200"/>
            <a:ext cx="4495801" cy="3467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598777" y="578051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exponential loss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36576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hinge loss (</a:t>
            </a:r>
            <a:r>
              <a:rPr lang="en-US" dirty="0" err="1" smtClean="0">
                <a:solidFill>
                  <a:srgbClr val="0000CC"/>
                </a:solidFill>
              </a:rPr>
              <a:t>RankingSVM</a:t>
            </a:r>
            <a:r>
              <a:rPr lang="en-US" dirty="0" smtClean="0">
                <a:solidFill>
                  <a:srgbClr val="0000CC"/>
                </a:solidFill>
              </a:rPr>
              <a:t>)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" y="506146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0/1 loss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67000" y="293953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00B050"/>
                </a:solidFill>
              </a:rPr>
              <a:t>square loss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0" y="633478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from Pattern Recognition and Machine Learning, P337</a:t>
            </a:r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27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3810000" y="2743200"/>
            <a:ext cx="3581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76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RankBoost</a:t>
            </a:r>
            <a:r>
              <a:rPr lang="en-US" dirty="0" smtClean="0"/>
              <a:t>: optimize via boosting</a:t>
            </a:r>
          </a:p>
          <a:p>
            <a:pPr lvl="1"/>
            <a:r>
              <a:rPr lang="en-US" dirty="0" smtClean="0"/>
              <a:t>Vote by a committee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pPr algn="r"/>
            <a:r>
              <a:rPr lang="en-US" sz="3200" dirty="0"/>
              <a:t>An Efﬁcient Boosting Algorithm for Combining </a:t>
            </a:r>
            <a:r>
              <a:rPr lang="en-US" sz="3200" dirty="0" smtClean="0"/>
              <a:t>Preferences</a:t>
            </a:r>
            <a:br>
              <a:rPr lang="en-US" sz="3200" dirty="0" smtClean="0"/>
            </a:br>
            <a:r>
              <a:rPr lang="da-DK" sz="2000" dirty="0"/>
              <a:t>Y. Freund, R. Iyer, et al. JMLR </a:t>
            </a:r>
            <a:r>
              <a:rPr lang="da-DK" sz="2000" dirty="0" smtClean="0"/>
              <a:t>2003</a:t>
            </a:r>
            <a:endParaRPr lang="en-US" sz="2000" dirty="0"/>
          </a:p>
        </p:txBody>
      </p:sp>
      <p:grpSp>
        <p:nvGrpSpPr>
          <p:cNvPr id="4" name="Group 3"/>
          <p:cNvGrpSpPr/>
          <p:nvPr/>
        </p:nvGrpSpPr>
        <p:grpSpPr>
          <a:xfrm>
            <a:off x="2209800" y="3008940"/>
            <a:ext cx="7086600" cy="3762680"/>
            <a:chOff x="2209800" y="3008940"/>
            <a:chExt cx="7086600" cy="376268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800" y="3008940"/>
              <a:ext cx="4800600" cy="33306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781800" y="6248400"/>
              <a:ext cx="2514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from Pattern Recognition and Machine Learning, P658</a:t>
              </a:r>
              <a:endParaRPr lang="en-US" sz="14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3400" y="4038600"/>
            <a:ext cx="3657600" cy="973445"/>
            <a:chOff x="533400" y="4038600"/>
            <a:chExt cx="3657600" cy="9734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533400" y="4343400"/>
                  <a:ext cx="1295400" cy="6686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Updating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Pr</m:t>
                      </m:r>
                      <m:r>
                        <a:rPr lang="en-US" b="0" i="1" smtClean="0">
                          <a:latin typeface="Cambria Math"/>
                        </a:rPr>
                        <m:t>⁡(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" y="4343400"/>
                  <a:ext cx="1295400" cy="66864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4245" t="-4587" b="-36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828800" y="4038600"/>
              <a:ext cx="1143000" cy="63912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6" idx="3"/>
            </p:cNvCxnSpPr>
            <p:nvPr/>
          </p:nvCxnSpPr>
          <p:spPr>
            <a:xfrm flipV="1">
              <a:off x="1828800" y="4191000"/>
              <a:ext cx="2362200" cy="48672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533400" y="5226713"/>
            <a:ext cx="4238625" cy="1259217"/>
            <a:chOff x="533400" y="5226713"/>
            <a:chExt cx="4238625" cy="1259217"/>
          </a:xfrm>
        </p:grpSpPr>
        <p:sp>
          <p:nvSpPr>
            <p:cNvPr id="16" name="TextBox 15"/>
            <p:cNvSpPr txBox="1"/>
            <p:nvPr/>
          </p:nvSpPr>
          <p:spPr>
            <a:xfrm>
              <a:off x="533400" y="5562600"/>
              <a:ext cx="21336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Credibility of each committee member (ranking feature)</a:t>
              </a:r>
              <a:endParaRPr lang="en-US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2409825" y="5379113"/>
              <a:ext cx="2362200" cy="48672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2400300" y="5226713"/>
              <a:ext cx="1143000" cy="63912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2057400" y="267866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BM25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14700" y="2677626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PageRank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943600" y="268146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Cosine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28</a:t>
            </a:fld>
            <a:endParaRPr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47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good </a:t>
            </a:r>
            <a:r>
              <a:rPr lang="en-US" dirty="0" smtClean="0"/>
              <a:t>is it?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111734"/>
            <a:ext cx="5791200" cy="4746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pPr algn="r"/>
            <a:r>
              <a:rPr lang="en-US" sz="3200" dirty="0"/>
              <a:t>An Efﬁcient Boosting Algorithm for Combining </a:t>
            </a:r>
            <a:r>
              <a:rPr lang="en-US" sz="3200" dirty="0" smtClean="0"/>
              <a:t>Preferences</a:t>
            </a:r>
            <a:br>
              <a:rPr lang="en-US" sz="3200" dirty="0" smtClean="0"/>
            </a:br>
            <a:r>
              <a:rPr lang="da-DK" sz="2000" dirty="0"/>
              <a:t>Y. Freund, R. Iyer, et al. JMLR </a:t>
            </a:r>
            <a:r>
              <a:rPr lang="da-DK" sz="2000" dirty="0" smtClean="0"/>
              <a:t>2003</a:t>
            </a:r>
            <a:endParaRPr lang="en-US" sz="2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29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3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should I rank documents?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333500"/>
            <a:ext cx="8953500" cy="544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57600" y="3667780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Answer: Rank by relevance!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3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4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r"/>
            <a:r>
              <a:rPr lang="en-US" sz="3200" dirty="0"/>
              <a:t>A Regression Framework for Learning Ranking Functions Using Relative Relevance </a:t>
            </a:r>
            <a:r>
              <a:rPr lang="en-US" sz="3200" dirty="0" smtClean="0"/>
              <a:t>Judgments</a:t>
            </a:r>
            <a:br>
              <a:rPr lang="en-US" sz="3200" dirty="0" smtClean="0"/>
            </a:br>
            <a:r>
              <a:rPr lang="en-US" sz="2000" dirty="0" err="1" smtClean="0"/>
              <a:t>Zheng</a:t>
            </a:r>
            <a:r>
              <a:rPr lang="en-US" sz="2000" dirty="0" smtClean="0"/>
              <a:t> et al. SIRIG’07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Non-linear ensemble of features</a:t>
                </a:r>
              </a:p>
              <a:p>
                <a:pPr lvl="1"/>
                <a:r>
                  <a:rPr lang="en-US" dirty="0" smtClean="0"/>
                  <a:t>Object: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&gt;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0,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𝑓</m:t>
                                        </m:r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𝑞</m:t>
                                            </m:r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𝑓</m:t>
                                        </m:r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𝑞</m:t>
                                            </m:r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Gradient descent boosting tree</a:t>
                </a:r>
              </a:p>
              <a:p>
                <a:pPr lvl="2"/>
                <a:r>
                  <a:rPr lang="en-US" dirty="0" smtClean="0"/>
                  <a:t>Boosting tree</a:t>
                </a:r>
              </a:p>
              <a:p>
                <a:pPr lvl="3"/>
                <a:r>
                  <a:rPr lang="en-US" dirty="0" smtClean="0"/>
                  <a:t>Using regression tree to minimize the residuals</a:t>
                </a:r>
              </a:p>
              <a:p>
                <a:pPr lvl="3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𝑞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𝑑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𝑦</m:t>
                    </m:r>
                    <m:r>
                      <a:rPr lang="en-US" b="0" i="1" smtClean="0">
                        <a:latin typeface="Cambria Math"/>
                      </a:rPr>
                      <m:t>)=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𝑂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𝑞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𝑑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𝑦</m:t>
                    </m:r>
                    <m:r>
                      <a:rPr lang="en-US" b="0" i="1" smtClean="0">
                        <a:latin typeface="Cambria Math"/>
                      </a:rPr>
                      <m:t>)−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𝑞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𝑑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𝑦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2590800" y="4800600"/>
            <a:ext cx="4529748" cy="1959916"/>
            <a:chOff x="4648200" y="4833551"/>
            <a:chExt cx="4529748" cy="1959916"/>
          </a:xfrm>
        </p:grpSpPr>
        <p:sp>
          <p:nvSpPr>
            <p:cNvPr id="20" name="Rectangle 19"/>
            <p:cNvSpPr/>
            <p:nvPr/>
          </p:nvSpPr>
          <p:spPr>
            <a:xfrm>
              <a:off x="6910610" y="6485424"/>
              <a:ext cx="785590" cy="3080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r= 0.4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924800" y="6481937"/>
              <a:ext cx="832011" cy="2998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r= 0.1</a:t>
              </a:r>
              <a:endParaRPr lang="en-US" dirty="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4648200" y="4833551"/>
              <a:ext cx="4529748" cy="1948248"/>
              <a:chOff x="4211409" y="4207329"/>
              <a:chExt cx="4913541" cy="2574471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5456601" y="4207329"/>
                <a:ext cx="1767257" cy="762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BM25&gt;0.5</a:t>
                </a:r>
                <a:endParaRPr lang="en-US" dirty="0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4413547" y="5366658"/>
                <a:ext cx="1613112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LM &gt; 0.1</a:t>
                </a:r>
                <a:endParaRPr lang="en-US" dirty="0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6781800" y="5366658"/>
                <a:ext cx="16764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PageRank &gt; 0.3</a:t>
                </a:r>
                <a:endParaRPr lang="en-US" dirty="0"/>
              </a:p>
            </p:txBody>
          </p:sp>
          <p:cxnSp>
            <p:nvCxnSpPr>
              <p:cNvPr id="8" name="Straight Arrow Connector 7"/>
              <p:cNvCxnSpPr>
                <a:stCxn id="5" idx="4"/>
                <a:endCxn id="6" idx="0"/>
              </p:cNvCxnSpPr>
              <p:nvPr/>
            </p:nvCxnSpPr>
            <p:spPr>
              <a:xfrm flipH="1">
                <a:off x="5220103" y="4969330"/>
                <a:ext cx="1120126" cy="397329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>
                <a:stCxn id="6" idx="4"/>
                <a:endCxn id="15" idx="0"/>
              </p:cNvCxnSpPr>
              <p:nvPr/>
            </p:nvCxnSpPr>
            <p:spPr>
              <a:xfrm>
                <a:off x="5220103" y="5976258"/>
                <a:ext cx="575844" cy="4128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219700" y="4801384"/>
                <a:ext cx="1028700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True</a:t>
                </a:r>
                <a:endParaRPr lang="en-US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533908" y="5875564"/>
                <a:ext cx="1028700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False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6" idx="4"/>
                <a:endCxn id="14" idx="0"/>
              </p:cNvCxnSpPr>
              <p:nvPr/>
            </p:nvCxnSpPr>
            <p:spPr>
              <a:xfrm flipH="1">
                <a:off x="4721416" y="5976258"/>
                <a:ext cx="498687" cy="4128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4211409" y="5875564"/>
                <a:ext cx="1028700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True</a:t>
                </a:r>
                <a:endParaRPr lang="en-US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30891" y="6389132"/>
                <a:ext cx="781050" cy="3926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r= 1.0</a:t>
                </a:r>
                <a:endParaRPr lang="en-US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5405421" y="6389132"/>
                <a:ext cx="781050" cy="3926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r= 0.7</a:t>
                </a:r>
                <a:endParaRPr lang="en-US" dirty="0"/>
              </a:p>
            </p:txBody>
          </p:sp>
          <p:cxnSp>
            <p:nvCxnSpPr>
              <p:cNvPr id="16" name="Straight Arrow Connector 15"/>
              <p:cNvCxnSpPr>
                <a:stCxn id="7" idx="4"/>
                <a:endCxn id="21" idx="0"/>
              </p:cNvCxnSpPr>
              <p:nvPr/>
            </p:nvCxnSpPr>
            <p:spPr>
              <a:xfrm>
                <a:off x="7620001" y="5976258"/>
                <a:ext cx="551048" cy="409295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8096250" y="5842000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False</a:t>
                </a:r>
                <a:endParaRPr lang="en-US" dirty="0"/>
              </a:p>
            </p:txBody>
          </p:sp>
          <p:cxnSp>
            <p:nvCxnSpPr>
              <p:cNvPr id="18" name="Straight Arrow Connector 17"/>
              <p:cNvCxnSpPr>
                <a:endCxn id="20" idx="0"/>
              </p:cNvCxnSpPr>
              <p:nvPr/>
            </p:nvCxnSpPr>
            <p:spPr>
              <a:xfrm flipH="1">
                <a:off x="7091582" y="5976258"/>
                <a:ext cx="528418" cy="413903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6697611" y="5842000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True</a:t>
                </a:r>
                <a:endParaRPr lang="en-US" dirty="0"/>
              </a:p>
            </p:txBody>
          </p:sp>
          <p:cxnSp>
            <p:nvCxnSpPr>
              <p:cNvPr id="22" name="Straight Arrow Connector 21"/>
              <p:cNvCxnSpPr>
                <a:stCxn id="5" idx="4"/>
                <a:endCxn id="7" idx="0"/>
              </p:cNvCxnSpPr>
              <p:nvPr/>
            </p:nvCxnSpPr>
            <p:spPr>
              <a:xfrm>
                <a:off x="6340230" y="4969330"/>
                <a:ext cx="1279771" cy="397329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>
                <a:off x="6856408" y="4801384"/>
                <a:ext cx="1028700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False</a:t>
                </a:r>
                <a:endParaRPr lang="en-US" dirty="0"/>
              </a:p>
            </p:txBody>
          </p:sp>
        </p:grpSp>
      </p:grpSp>
      <p:sp>
        <p:nvSpPr>
          <p:cNvPr id="25" name="Footer Placeholder 2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30</a:t>
            </a:fld>
            <a:endParaRPr lang="en-US"/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8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r"/>
            <a:r>
              <a:rPr lang="en-US" sz="3200" dirty="0"/>
              <a:t>A Regression Framework for Learning Ranking Functions Using Relative Relevance </a:t>
            </a:r>
            <a:r>
              <a:rPr lang="en-US" sz="3200" dirty="0" smtClean="0"/>
              <a:t>Judgments</a:t>
            </a:r>
            <a:br>
              <a:rPr lang="en-US" sz="3200" dirty="0" smtClean="0"/>
            </a:br>
            <a:r>
              <a:rPr lang="en-US" sz="2000" dirty="0" err="1" smtClean="0"/>
              <a:t>Zheng</a:t>
            </a:r>
            <a:r>
              <a:rPr lang="en-US" sz="2000" dirty="0" smtClean="0"/>
              <a:t> et al. SIRIG’07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Non-linear </a:t>
            </a:r>
            <a:r>
              <a:rPr lang="en-US" dirty="0" err="1" smtClean="0"/>
              <a:t>v.s</a:t>
            </a:r>
            <a:r>
              <a:rPr lang="en-US" dirty="0" smtClean="0"/>
              <a:t>. linear</a:t>
            </a:r>
          </a:p>
          <a:p>
            <a:pPr lvl="1"/>
            <a:r>
              <a:rPr lang="en-US" dirty="0" smtClean="0"/>
              <a:t>Comparing with </a:t>
            </a:r>
            <a:r>
              <a:rPr lang="en-US" dirty="0" err="1" smtClean="0"/>
              <a:t>RankingSVM</a:t>
            </a:r>
            <a:endParaRPr lang="en-US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895600"/>
            <a:ext cx="5681004" cy="364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004" y="2869437"/>
            <a:ext cx="5715000" cy="367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31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do we get the relative orders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Human annotations</a:t>
            </a:r>
          </a:p>
          <a:p>
            <a:pPr lvl="1"/>
            <a:r>
              <a:rPr lang="en-US" dirty="0" smtClean="0"/>
              <a:t>Small scale, expensive to acquire</a:t>
            </a:r>
          </a:p>
          <a:p>
            <a:r>
              <a:rPr lang="en-US" dirty="0" err="1" smtClean="0"/>
              <a:t>Clickthroughs</a:t>
            </a:r>
            <a:endParaRPr lang="en-US" dirty="0" smtClean="0"/>
          </a:p>
          <a:p>
            <a:pPr lvl="1"/>
            <a:r>
              <a:rPr lang="en-US" dirty="0" smtClean="0"/>
              <a:t>Large amount, easy to acquire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000375"/>
            <a:ext cx="5539038" cy="362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 descr="Check 2 Clip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733800"/>
            <a:ext cx="304799" cy="2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heck 2 Clip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599" y="5029200"/>
            <a:ext cx="304799" cy="2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heck 2 Clip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598" y="6172200"/>
            <a:ext cx="304799" cy="2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32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4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Autofit/>
          </a:bodyPr>
          <a:lstStyle/>
          <a:p>
            <a:pPr algn="r"/>
            <a:r>
              <a:rPr lang="en-US" sz="3600" dirty="0"/>
              <a:t>Accurately Interpreting </a:t>
            </a:r>
            <a:r>
              <a:rPr lang="en-US" sz="3600" dirty="0" err="1"/>
              <a:t>Clickthrough</a:t>
            </a:r>
            <a:r>
              <a:rPr lang="en-US" sz="3600" dirty="0"/>
              <a:t> Data as Implicit </a:t>
            </a:r>
            <a:r>
              <a:rPr lang="en-US" sz="3600" dirty="0" smtClean="0"/>
              <a:t>Feedback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/>
              <a:t>Thorsten </a:t>
            </a:r>
            <a:r>
              <a:rPr lang="en-US" sz="2400" dirty="0" err="1"/>
              <a:t>Joachims</a:t>
            </a:r>
            <a:r>
              <a:rPr lang="en-US" sz="2400" dirty="0"/>
              <a:t>, et al</a:t>
            </a:r>
            <a:r>
              <a:rPr lang="en-US" sz="2400" dirty="0" smtClean="0"/>
              <a:t>., SIGIR’05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Position bias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599" y="3171917"/>
            <a:ext cx="5254281" cy="250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895600" y="2209800"/>
            <a:ext cx="5334000" cy="2041559"/>
            <a:chOff x="2895600" y="1981200"/>
            <a:chExt cx="5334000" cy="2041559"/>
          </a:xfrm>
        </p:grpSpPr>
        <p:sp>
          <p:nvSpPr>
            <p:cNvPr id="5" name="TextBox 4"/>
            <p:cNvSpPr txBox="1"/>
            <p:nvPr/>
          </p:nvSpPr>
          <p:spPr>
            <a:xfrm>
              <a:off x="5638800" y="1981200"/>
              <a:ext cx="2590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Your click is not because of its relevance, but its position?! </a:t>
              </a:r>
              <a:endParaRPr lang="en-US" dirty="0"/>
            </a:p>
          </p:txBody>
        </p:sp>
        <p:sp>
          <p:nvSpPr>
            <p:cNvPr id="6" name="Arc 5"/>
            <p:cNvSpPr/>
            <p:nvPr/>
          </p:nvSpPr>
          <p:spPr>
            <a:xfrm>
              <a:off x="2895600" y="2379134"/>
              <a:ext cx="4724400" cy="1643625"/>
            </a:xfrm>
            <a:prstGeom prst="arc">
              <a:avLst>
                <a:gd name="adj1" fmla="val 10848715"/>
                <a:gd name="adj2" fmla="val 17284483"/>
              </a:avLst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541" y="2590800"/>
            <a:ext cx="6284093" cy="3068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3200400" y="4106702"/>
            <a:ext cx="4572000" cy="14678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022600" y="4780509"/>
            <a:ext cx="1473200" cy="85829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33</a:t>
            </a:fld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46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Autofit/>
          </a:bodyPr>
          <a:lstStyle/>
          <a:p>
            <a:pPr algn="r"/>
            <a:r>
              <a:rPr lang="en-US" sz="3600" dirty="0"/>
              <a:t>Accurately Interpreting </a:t>
            </a:r>
            <a:r>
              <a:rPr lang="en-US" sz="3600" dirty="0" err="1"/>
              <a:t>Clickthrough</a:t>
            </a:r>
            <a:r>
              <a:rPr lang="en-US" sz="3600" dirty="0"/>
              <a:t> Data as Implicit </a:t>
            </a:r>
            <a:r>
              <a:rPr lang="en-US" sz="3600" dirty="0" smtClean="0"/>
              <a:t>Feedback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/>
              <a:t>Thorsten </a:t>
            </a:r>
            <a:r>
              <a:rPr lang="en-US" sz="2400" dirty="0" err="1"/>
              <a:t>Joachims</a:t>
            </a:r>
            <a:r>
              <a:rPr lang="en-US" sz="2400" dirty="0"/>
              <a:t>, et al</a:t>
            </a:r>
            <a:r>
              <a:rPr lang="en-US" sz="2400" dirty="0" smtClean="0"/>
              <a:t>., SIGIR’05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Controlled experiment</a:t>
            </a:r>
          </a:p>
          <a:p>
            <a:pPr lvl="1"/>
            <a:r>
              <a:rPr lang="en-US" dirty="0" smtClean="0"/>
              <a:t>Over trust of the top ranked positions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507935"/>
            <a:ext cx="6764116" cy="1664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322" y="2743200"/>
            <a:ext cx="6764116" cy="1660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495800" y="3124200"/>
            <a:ext cx="1342342" cy="6096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95875" y="4876800"/>
            <a:ext cx="1342342" cy="6096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31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Pairwise preference matters</a:t>
            </a:r>
          </a:p>
          <a:p>
            <a:pPr lvl="1"/>
            <a:r>
              <a:rPr lang="en-US" dirty="0" smtClean="0"/>
              <a:t>Click: examined and clicked document </a:t>
            </a:r>
          </a:p>
          <a:p>
            <a:pPr lvl="1"/>
            <a:r>
              <a:rPr lang="en-US" dirty="0" smtClean="0"/>
              <a:t>Skip: examined but non-clicked document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581400"/>
            <a:ext cx="8798877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Autofit/>
          </a:bodyPr>
          <a:lstStyle/>
          <a:p>
            <a:pPr algn="r"/>
            <a:r>
              <a:rPr lang="en-US" sz="3600" dirty="0"/>
              <a:t>Accurately Interpreting </a:t>
            </a:r>
            <a:r>
              <a:rPr lang="en-US" sz="3600" dirty="0" err="1"/>
              <a:t>Clickthrough</a:t>
            </a:r>
            <a:r>
              <a:rPr lang="en-US" sz="3600" dirty="0"/>
              <a:t> Data as Implicit </a:t>
            </a:r>
            <a:r>
              <a:rPr lang="en-US" sz="3600" dirty="0" smtClean="0"/>
              <a:t>Feedback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/>
              <a:t>Thorsten </a:t>
            </a:r>
            <a:r>
              <a:rPr lang="en-US" sz="2400" dirty="0" err="1"/>
              <a:t>Joachims</a:t>
            </a:r>
            <a:r>
              <a:rPr lang="en-US" sz="2400" dirty="0"/>
              <a:t>, et al</a:t>
            </a:r>
            <a:r>
              <a:rPr lang="en-US" sz="2400" dirty="0" smtClean="0"/>
              <a:t>., SIGIR’05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67000" y="5791200"/>
            <a:ext cx="373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Click &gt; Skip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35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1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did we 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Predicting relative order </a:t>
            </a:r>
          </a:p>
          <a:p>
            <a:pPr lvl="1"/>
            <a:r>
              <a:rPr lang="en-US" dirty="0" smtClean="0"/>
              <a:t>Getting closer to the nature of ranking</a:t>
            </a:r>
          </a:p>
          <a:p>
            <a:r>
              <a:rPr lang="en-US" dirty="0" smtClean="0"/>
              <a:t>Promising performance in practice</a:t>
            </a:r>
          </a:p>
          <a:p>
            <a:pPr lvl="1"/>
            <a:r>
              <a:rPr lang="en-US" dirty="0" smtClean="0"/>
              <a:t>Pairwise preferences from click-</a:t>
            </a:r>
            <a:r>
              <a:rPr lang="en-US" dirty="0" err="1" smtClean="0"/>
              <a:t>throughs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 descr="http://1.bp.blogspot.com/_LM9I6FUqLGg/TIuZLGZdKeI/AAAAAAAAAl8/NE5ql-x9gkc/s1600/level+up+ninja+sag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433" y="152400"/>
            <a:ext cx="1644342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36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1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Listwise</a:t>
            </a:r>
            <a:r>
              <a:rPr lang="en-US" dirty="0" smtClean="0"/>
              <a:t> Learning to Rank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Can we directly optimize the ranking?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𝑓</m:t>
                    </m:r>
                    <m:r>
                      <a:rPr lang="en-US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order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→ </m:t>
                    </m:r>
                  </m:oMath>
                </a14:m>
                <a:r>
                  <a:rPr lang="en-US" dirty="0" smtClean="0"/>
                  <a:t>metric</a:t>
                </a:r>
              </a:p>
              <a:p>
                <a:r>
                  <a:rPr lang="en-US" dirty="0" smtClean="0"/>
                  <a:t>Tackle the challenge</a:t>
                </a:r>
              </a:p>
              <a:p>
                <a:pPr lvl="1"/>
                <a:r>
                  <a:rPr lang="en-US" dirty="0" smtClean="0"/>
                  <a:t>Optimization without gradient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0" name="Picture 4" descr="http://www.searchenginepeople.com/i/yes-we-ca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700" y="2209800"/>
            <a:ext cx="3095625" cy="173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37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3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sz="4000" dirty="0" smtClean="0"/>
              <a:t>From </a:t>
            </a:r>
            <a:r>
              <a:rPr lang="en-US" sz="4000" dirty="0" err="1" smtClean="0"/>
              <a:t>RankNet</a:t>
            </a:r>
            <a:r>
              <a:rPr lang="en-US" sz="4000" dirty="0" smtClean="0"/>
              <a:t> to </a:t>
            </a:r>
            <a:r>
              <a:rPr lang="en-US" sz="4000" dirty="0" err="1" smtClean="0"/>
              <a:t>LambdaRank</a:t>
            </a:r>
            <a:r>
              <a:rPr lang="en-US" sz="4000" dirty="0" smtClean="0"/>
              <a:t> to </a:t>
            </a:r>
            <a:r>
              <a:rPr lang="en-US" sz="4000" dirty="0" err="1" smtClean="0"/>
              <a:t>LambdaMART</a:t>
            </a:r>
            <a:r>
              <a:rPr lang="en-US" sz="4000" dirty="0" smtClean="0"/>
              <a:t>: An Overview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Christopher J.C. Burges, 2010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Minimizing </a:t>
            </a:r>
            <a:r>
              <a:rPr lang="en-US" dirty="0" err="1" smtClean="0"/>
              <a:t>mis</a:t>
            </a:r>
            <a:r>
              <a:rPr lang="en-US" dirty="0" smtClean="0"/>
              <a:t>-ordered pair =&gt; maximizing IR metrics?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0480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Mis</a:t>
            </a:r>
            <a:r>
              <a:rPr lang="en-US" dirty="0" smtClean="0"/>
              <a:t>-ordered pairs: 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91200" y="30480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B050"/>
                </a:solidFill>
              </a:rPr>
              <a:t>Mis</a:t>
            </a:r>
            <a:r>
              <a:rPr lang="en-US" dirty="0" smtClean="0">
                <a:solidFill>
                  <a:srgbClr val="00B050"/>
                </a:solidFill>
              </a:rPr>
              <a:t>-ordered pairs: 4</a:t>
            </a:r>
            <a:endParaRPr lang="en-US" dirty="0">
              <a:solidFill>
                <a:srgbClr val="00B05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560031"/>
              </p:ext>
            </p:extLst>
          </p:nvPr>
        </p:nvGraphicFramePr>
        <p:xfrm>
          <a:off x="3276600" y="2819400"/>
          <a:ext cx="9906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06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2971800" y="3048000"/>
            <a:ext cx="0" cy="49393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971800" y="5029200"/>
            <a:ext cx="0" cy="62796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57200" y="3505200"/>
                <a:ext cx="1752600" cy="785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AP: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8</m:t>
                        </m:r>
                      </m:den>
                    </m:f>
                  </m:oMath>
                </a14:m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505200"/>
                <a:ext cx="1752600" cy="785536"/>
              </a:xfrm>
              <a:prstGeom prst="rect">
                <a:avLst/>
              </a:prstGeom>
              <a:blipFill rotWithShape="1">
                <a:blip r:embed="rId2"/>
                <a:stretch>
                  <a:fillRect l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791200" y="3505200"/>
                <a:ext cx="1752600" cy="785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AP: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12</m:t>
                        </m:r>
                      </m:den>
                    </m:f>
                  </m:oMath>
                </a14:m>
                <a:endParaRPr lang="en-US" b="0" i="1" dirty="0" smtClean="0">
                  <a:solidFill>
                    <a:srgbClr val="FF0000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3505200"/>
                <a:ext cx="1752600" cy="785536"/>
              </a:xfrm>
              <a:prstGeom prst="rect">
                <a:avLst/>
              </a:prstGeom>
              <a:blipFill rotWithShape="1">
                <a:blip r:embed="rId3"/>
                <a:stretch>
                  <a:fillRect l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57200" y="4038600"/>
                <a:ext cx="1752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DCG: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1</m:t>
                    </m:r>
                    <m:r>
                      <a:rPr lang="en-US" b="0" i="1" smtClean="0">
                        <a:latin typeface="Cambria Math"/>
                      </a:rPr>
                      <m:t>.333</m:t>
                    </m:r>
                  </m:oMath>
                </a14:m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038600"/>
                <a:ext cx="1752600" cy="646331"/>
              </a:xfrm>
              <a:prstGeom prst="rect">
                <a:avLst/>
              </a:prstGeom>
              <a:blipFill rotWithShape="1">
                <a:blip r:embed="rId4"/>
                <a:stretch>
                  <a:fillRect l="-2778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791200" y="4047067"/>
                <a:ext cx="1752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DCG: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/>
                      </a:rPr>
                      <m:t>0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.931</m:t>
                    </m:r>
                  </m:oMath>
                </a14:m>
                <a:endParaRPr lang="en-US" b="0" i="1" dirty="0" smtClean="0">
                  <a:solidFill>
                    <a:srgbClr val="FF0000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4047067"/>
                <a:ext cx="1752600" cy="646331"/>
              </a:xfrm>
              <a:prstGeom prst="rect">
                <a:avLst/>
              </a:prstGeom>
              <a:blipFill rotWithShape="1">
                <a:blip r:embed="rId5"/>
                <a:stretch>
                  <a:fillRect l="-2778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726452"/>
              </p:ext>
            </p:extLst>
          </p:nvPr>
        </p:nvGraphicFramePr>
        <p:xfrm>
          <a:off x="4419600" y="2807376"/>
          <a:ext cx="9906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06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715000" y="4643735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/>
              <a:t>Position is crucial! </a:t>
            </a:r>
            <a:endParaRPr lang="en-US" sz="2800" b="1" i="1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38</a:t>
            </a:fld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51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2" grpId="0"/>
      <p:bldP spid="14" grpId="0"/>
      <p:bldP spid="15" grpId="0"/>
      <p:bldP spid="16" grpId="0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sz="4000" dirty="0" smtClean="0"/>
              <a:t>From </a:t>
            </a:r>
            <a:r>
              <a:rPr lang="en-US" sz="4000" dirty="0" err="1" smtClean="0"/>
              <a:t>RankNet</a:t>
            </a:r>
            <a:r>
              <a:rPr lang="en-US" sz="4000" dirty="0" smtClean="0"/>
              <a:t> to </a:t>
            </a:r>
            <a:r>
              <a:rPr lang="en-US" sz="4000" dirty="0" err="1" smtClean="0"/>
              <a:t>LambdaRank</a:t>
            </a:r>
            <a:r>
              <a:rPr lang="en-US" sz="4000" dirty="0" smtClean="0"/>
              <a:t> to </a:t>
            </a:r>
            <a:r>
              <a:rPr lang="en-US" sz="4000" dirty="0" err="1" smtClean="0"/>
              <a:t>LambdaMART</a:t>
            </a:r>
            <a:r>
              <a:rPr lang="en-US" sz="4000" dirty="0" smtClean="0"/>
              <a:t>: An Overview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Christopher J.C. Burges, 2010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Weight the </a:t>
                </a:r>
                <a:r>
                  <a:rPr lang="en-US" dirty="0" err="1" smtClean="0"/>
                  <a:t>mis</a:t>
                </a:r>
                <a:r>
                  <a:rPr lang="en-US" dirty="0" smtClean="0"/>
                  <a:t>-ordered pairs?</a:t>
                </a:r>
              </a:p>
              <a:p>
                <a:pPr lvl="1"/>
                <a:r>
                  <a:rPr lang="en-US" dirty="0" smtClean="0"/>
                  <a:t>Some pairs are more important to be placed in the right order</a:t>
                </a:r>
              </a:p>
              <a:p>
                <a:pPr lvl="1"/>
                <a:r>
                  <a:rPr lang="en-US" dirty="0" smtClean="0"/>
                  <a:t>Inject into object function</a:t>
                </a:r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&gt;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Ω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𝑤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ΔΦ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Inject into gradient</a:t>
                </a:r>
              </a:p>
              <a:p>
                <a:pPr lvl="2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𝑎𝑝𝑝𝑟𝑜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/>
                          </a:rPr>
                          <m:t>𝜕</m:t>
                        </m:r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/>
                      </a:rPr>
                      <m:t>Δ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𝑂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 r="-2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533400" y="5410200"/>
            <a:ext cx="4572000" cy="1179731"/>
            <a:chOff x="533400" y="5410200"/>
            <a:chExt cx="4572000" cy="1179731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2590800" y="5410200"/>
              <a:ext cx="228600" cy="5334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33400" y="5943600"/>
              <a:ext cx="4572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Gradient with respect to approximated object, i.e., exponential loss on </a:t>
              </a:r>
              <a:r>
                <a:rPr lang="en-US" dirty="0" err="1" smtClean="0"/>
                <a:t>mis</a:t>
              </a:r>
              <a:r>
                <a:rPr lang="en-US" dirty="0" smtClean="0"/>
                <a:t>-ordered pairs</a:t>
              </a:r>
              <a:endParaRPr lang="en-US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038600" y="4639270"/>
            <a:ext cx="4648200" cy="1200329"/>
            <a:chOff x="4038600" y="4639270"/>
            <a:chExt cx="4419600" cy="1200329"/>
          </a:xfrm>
        </p:grpSpPr>
        <p:sp>
          <p:nvSpPr>
            <p:cNvPr id="19" name="TextBox 18"/>
            <p:cNvSpPr txBox="1"/>
            <p:nvPr/>
          </p:nvSpPr>
          <p:spPr>
            <a:xfrm>
              <a:off x="4572000" y="4639270"/>
              <a:ext cx="38862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Change in original object, e.g., NDCG, if we switch the documents </a:t>
              </a:r>
              <a:r>
                <a:rPr lang="en-US" dirty="0" err="1" smtClean="0">
                  <a:solidFill>
                    <a:srgbClr val="FF0000"/>
                  </a:solidFill>
                </a:rPr>
                <a:t>i</a:t>
              </a:r>
              <a:r>
                <a:rPr lang="en-US" dirty="0" smtClean="0">
                  <a:solidFill>
                    <a:srgbClr val="FF0000"/>
                  </a:solidFill>
                </a:rPr>
                <a:t> and j, leaving the other documents unchanged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4038600" y="5105400"/>
              <a:ext cx="4572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3428999" y="2819400"/>
            <a:ext cx="5562601" cy="847130"/>
            <a:chOff x="3428999" y="2819400"/>
            <a:chExt cx="5562601" cy="847130"/>
          </a:xfrm>
        </p:grpSpPr>
        <p:sp>
          <p:nvSpPr>
            <p:cNvPr id="28" name="TextBox 27"/>
            <p:cNvSpPr txBox="1"/>
            <p:nvPr/>
          </p:nvSpPr>
          <p:spPr>
            <a:xfrm>
              <a:off x="5105400" y="2819400"/>
              <a:ext cx="3886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Depend on the ranking of document </a:t>
              </a:r>
              <a:r>
                <a:rPr lang="en-US" dirty="0" err="1" smtClean="0"/>
                <a:t>i</a:t>
              </a:r>
              <a:r>
                <a:rPr lang="en-US" dirty="0" smtClean="0"/>
                <a:t>, j in the whole list</a:t>
              </a:r>
              <a:endParaRPr lang="en-US" dirty="0"/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H="1">
              <a:off x="3428999" y="3124200"/>
              <a:ext cx="1676401" cy="54233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http://ed101.bu.edu/StudentDoc/current/ED101fa10/alliero/Images/Question%20mark%20funny%20fac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587221"/>
            <a:ext cx="565430" cy="63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39</a:t>
            </a:fld>
            <a:endParaRPr lang="en-US"/>
          </a:p>
        </p:txBody>
      </p:sp>
      <p:pic>
        <p:nvPicPr>
          <p:cNvPr id="12290" name="Picture 2" descr="File:Gradient9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05000"/>
            <a:ext cx="6392333" cy="479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2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" y="1314450"/>
            <a:ext cx="8867775" cy="546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Relevance ?!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79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Lambda functions</a:t>
            </a:r>
          </a:p>
          <a:p>
            <a:pPr lvl="1"/>
            <a:r>
              <a:rPr lang="en-US" dirty="0" smtClean="0"/>
              <a:t>Gradient? </a:t>
            </a:r>
          </a:p>
          <a:p>
            <a:pPr lvl="2"/>
            <a:r>
              <a:rPr lang="en-US" dirty="0" smtClean="0"/>
              <a:t>Yes, it meets the sufficient and necessary condition of being partial derivative </a:t>
            </a:r>
          </a:p>
          <a:p>
            <a:pPr lvl="1"/>
            <a:r>
              <a:rPr lang="en-US" dirty="0" smtClean="0"/>
              <a:t>Lead to optimal solution of original problem?</a:t>
            </a:r>
          </a:p>
          <a:p>
            <a:pPr lvl="2"/>
            <a:r>
              <a:rPr lang="en-US" dirty="0" smtClean="0"/>
              <a:t>Empirically</a:t>
            </a: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US" sz="4000" dirty="0" smtClean="0"/>
              <a:t>From </a:t>
            </a:r>
            <a:r>
              <a:rPr lang="en-US" sz="4000" dirty="0" err="1" smtClean="0"/>
              <a:t>RankNet</a:t>
            </a:r>
            <a:r>
              <a:rPr lang="en-US" sz="4000" dirty="0" smtClean="0"/>
              <a:t> to </a:t>
            </a:r>
            <a:r>
              <a:rPr lang="en-US" sz="4000" dirty="0" err="1" smtClean="0"/>
              <a:t>LambdaRank</a:t>
            </a:r>
            <a:r>
              <a:rPr lang="en-US" sz="4000" dirty="0" smtClean="0"/>
              <a:t> to </a:t>
            </a:r>
            <a:r>
              <a:rPr lang="en-US" sz="4000" dirty="0" err="1" smtClean="0"/>
              <a:t>LambdaMART</a:t>
            </a:r>
            <a:r>
              <a:rPr lang="en-US" sz="4000" dirty="0" smtClean="0"/>
              <a:t>: An Overview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Christopher J.C. Burges, 2010</a:t>
            </a:r>
            <a:endParaRPr lang="en-US" sz="22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40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2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US" sz="4000" dirty="0" smtClean="0"/>
              <a:t>From </a:t>
            </a:r>
            <a:r>
              <a:rPr lang="en-US" sz="4000" dirty="0" err="1" smtClean="0"/>
              <a:t>RankNet</a:t>
            </a:r>
            <a:r>
              <a:rPr lang="en-US" sz="4000" dirty="0" smtClean="0"/>
              <a:t> to </a:t>
            </a:r>
            <a:r>
              <a:rPr lang="en-US" sz="4000" dirty="0" err="1" smtClean="0"/>
              <a:t>LambdaRank</a:t>
            </a:r>
            <a:r>
              <a:rPr lang="en-US" sz="4000" dirty="0" smtClean="0"/>
              <a:t> to </a:t>
            </a:r>
            <a:r>
              <a:rPr lang="en-US" sz="4000" dirty="0" err="1" smtClean="0"/>
              <a:t>LambdaMART</a:t>
            </a:r>
            <a:r>
              <a:rPr lang="en-US" sz="4000" dirty="0" smtClean="0"/>
              <a:t>: An Overview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Christopher J.C. Burges, 2010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3791353"/>
                  </p:ext>
                </p:extLst>
              </p:nvPr>
            </p:nvGraphicFramePr>
            <p:xfrm>
              <a:off x="381002" y="2209800"/>
              <a:ext cx="8534398" cy="35375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0263"/>
                    <a:gridCol w="2191665"/>
                    <a:gridCol w="2366235"/>
                    <a:gridCol w="2366235"/>
                  </a:tblGrid>
                  <a:tr h="49679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/>
                            <a:t>RankNet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/>
                            <a:t>LambdaRank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/>
                            <a:t>LambdaMART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714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Object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Cross</a:t>
                          </a:r>
                          <a:r>
                            <a:rPr lang="en-US" sz="2000" baseline="0" dirty="0" smtClean="0"/>
                            <a:t> entropy over the pairs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Unknown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Unknown</a:t>
                          </a:r>
                          <a:endParaRPr lang="en-US" sz="2000" dirty="0"/>
                        </a:p>
                      </a:txBody>
                      <a:tcPr anchor="ctr"/>
                    </a:tc>
                  </a:tr>
                  <a:tr h="13199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Gradient      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sz="2000" dirty="0" smtClean="0"/>
                            <a:t> function)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Gradient of cross entropy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smtClean="0"/>
                            <a:t>Gradient of cross entropy</a:t>
                          </a:r>
                          <a:r>
                            <a:rPr lang="en-US" sz="2000" baseline="0" dirty="0" smtClean="0"/>
                            <a:t> </a:t>
                          </a:r>
                          <a:r>
                            <a:rPr lang="en-US" sz="2000" b="1" baseline="0" dirty="0" smtClean="0"/>
                            <a:t>times</a:t>
                          </a:r>
                          <a:r>
                            <a:rPr lang="en-US" sz="2000" baseline="0" dirty="0" smtClean="0"/>
                            <a:t> </a:t>
                          </a:r>
                          <a:r>
                            <a:rPr lang="en-US" sz="2000" b="1" dirty="0" smtClean="0"/>
                            <a:t>pairwise</a:t>
                          </a:r>
                          <a:r>
                            <a:rPr lang="en-US" sz="2000" b="1" baseline="0" dirty="0" smtClean="0"/>
                            <a:t> </a:t>
                          </a:r>
                          <a:r>
                            <a:rPr lang="en-US" sz="2000" b="1" dirty="0" smtClean="0"/>
                            <a:t>change in target metric</a:t>
                          </a:r>
                          <a:r>
                            <a:rPr lang="en-US" sz="2000" dirty="0" smtClean="0"/>
                            <a:t> 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smtClean="0"/>
                            <a:t>Gradient of cross entropy</a:t>
                          </a:r>
                          <a:r>
                            <a:rPr lang="en-US" sz="2000" baseline="0" dirty="0" smtClean="0"/>
                            <a:t> </a:t>
                          </a:r>
                          <a:r>
                            <a:rPr lang="en-US" sz="2000" b="1" dirty="0" smtClean="0"/>
                            <a:t>times</a:t>
                          </a:r>
                          <a:r>
                            <a:rPr lang="en-US" sz="2000" dirty="0" smtClean="0"/>
                            <a:t> </a:t>
                          </a:r>
                          <a:r>
                            <a:rPr lang="en-US" sz="2000" b="1" dirty="0" smtClean="0"/>
                            <a:t>pairwise</a:t>
                          </a:r>
                          <a:r>
                            <a:rPr lang="en-US" sz="2000" b="1" baseline="0" dirty="0" smtClean="0"/>
                            <a:t> </a:t>
                          </a:r>
                          <a:r>
                            <a:rPr lang="en-US" sz="2000" b="1" dirty="0" smtClean="0"/>
                            <a:t>change in target metric </a:t>
                          </a:r>
                        </a:p>
                      </a:txBody>
                      <a:tcPr anchor="ctr"/>
                    </a:tc>
                  </a:tr>
                  <a:tr h="5925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Optimization method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neural network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stochastic gradient descent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Multiple Additive Regression Trees (MART)</a:t>
                          </a:r>
                          <a:endParaRPr lang="en-US" sz="20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3823099"/>
                  </p:ext>
                </p:extLst>
              </p:nvPr>
            </p:nvGraphicFramePr>
            <p:xfrm>
              <a:off x="381002" y="2209800"/>
              <a:ext cx="8534398" cy="35375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0263"/>
                    <a:gridCol w="2191665"/>
                    <a:gridCol w="2366235"/>
                    <a:gridCol w="2366235"/>
                  </a:tblGrid>
                  <a:tr h="49679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/>
                            <a:t>RankNet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/>
                            <a:t>LambdaRank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/>
                            <a:t>LambdaMART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714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Object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Cross</a:t>
                          </a:r>
                          <a:r>
                            <a:rPr lang="en-US" sz="2000" baseline="0" dirty="0" smtClean="0"/>
                            <a:t> entropy over the pairs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Unknown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Unknown</a:t>
                          </a:r>
                          <a:endParaRPr lang="en-US" sz="2000" dirty="0"/>
                        </a:p>
                      </a:txBody>
                      <a:tcPr anchor="ctr"/>
                    </a:tc>
                  </a:tr>
                  <a:tr h="131993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79" t="-94444" r="-430303" b="-847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Gradient of cross entropy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smtClean="0"/>
                            <a:t>Gradient of cross entropy</a:t>
                          </a:r>
                          <a:r>
                            <a:rPr lang="en-US" sz="2000" baseline="0" dirty="0" smtClean="0"/>
                            <a:t> </a:t>
                          </a:r>
                          <a:r>
                            <a:rPr lang="en-US" sz="2000" b="1" baseline="0" dirty="0" smtClean="0"/>
                            <a:t>times</a:t>
                          </a:r>
                          <a:r>
                            <a:rPr lang="en-US" sz="2000" baseline="0" dirty="0" smtClean="0"/>
                            <a:t> </a:t>
                          </a:r>
                          <a:r>
                            <a:rPr lang="en-US" sz="2000" b="1" dirty="0" smtClean="0"/>
                            <a:t>pairwise</a:t>
                          </a:r>
                          <a:r>
                            <a:rPr lang="en-US" sz="2000" b="1" baseline="0" dirty="0" smtClean="0"/>
                            <a:t> </a:t>
                          </a:r>
                          <a:r>
                            <a:rPr lang="en-US" sz="2000" b="1" dirty="0" smtClean="0"/>
                            <a:t>change in </a:t>
                          </a:r>
                          <a:r>
                            <a:rPr lang="en-US" sz="2000" b="1" dirty="0" smtClean="0"/>
                            <a:t>target </a:t>
                          </a:r>
                          <a:r>
                            <a:rPr lang="en-US" sz="2000" b="1" dirty="0" smtClean="0"/>
                            <a:t>metric</a:t>
                          </a:r>
                          <a:r>
                            <a:rPr lang="en-US" sz="2000" dirty="0" smtClean="0"/>
                            <a:t> 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smtClean="0"/>
                            <a:t>Gradient of cross entropy</a:t>
                          </a:r>
                          <a:r>
                            <a:rPr lang="en-US" sz="2000" baseline="0" dirty="0" smtClean="0"/>
                            <a:t> </a:t>
                          </a:r>
                          <a:r>
                            <a:rPr lang="en-US" sz="2000" b="1" dirty="0" smtClean="0"/>
                            <a:t>times</a:t>
                          </a:r>
                          <a:r>
                            <a:rPr lang="en-US" sz="2000" dirty="0" smtClean="0"/>
                            <a:t> </a:t>
                          </a:r>
                          <a:r>
                            <a:rPr lang="en-US" sz="2000" b="1" dirty="0" smtClean="0"/>
                            <a:t>pairwise</a:t>
                          </a:r>
                          <a:r>
                            <a:rPr lang="en-US" sz="2000" b="1" baseline="0" dirty="0" smtClean="0"/>
                            <a:t> </a:t>
                          </a:r>
                          <a:r>
                            <a:rPr lang="en-US" sz="2000" b="1" dirty="0" smtClean="0"/>
                            <a:t>change in </a:t>
                          </a:r>
                          <a:r>
                            <a:rPr lang="en-US" sz="2000" b="1" dirty="0" smtClean="0"/>
                            <a:t>target </a:t>
                          </a:r>
                          <a:r>
                            <a:rPr lang="en-US" sz="2000" b="1" dirty="0" smtClean="0"/>
                            <a:t>metric </a:t>
                          </a:r>
                        </a:p>
                      </a:txBody>
                      <a:tcPr anchor="ctr"/>
                    </a:tc>
                  </a:tr>
                  <a:tr h="1005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Optimization method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neural network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stochastic gradient descent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Multiple Additive Regression Trees (MART)</a:t>
                          </a:r>
                          <a:endParaRPr lang="en-US" sz="20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grpSp>
        <p:nvGrpSpPr>
          <p:cNvPr id="15" name="Group 14"/>
          <p:cNvGrpSpPr/>
          <p:nvPr/>
        </p:nvGrpSpPr>
        <p:grpSpPr>
          <a:xfrm>
            <a:off x="2209802" y="5789831"/>
            <a:ext cx="1828800" cy="1066800"/>
            <a:chOff x="2209802" y="5789831"/>
            <a:chExt cx="1828800" cy="1066800"/>
          </a:xfrm>
        </p:grpSpPr>
        <p:sp>
          <p:nvSpPr>
            <p:cNvPr id="2" name="TextBox 1"/>
            <p:cNvSpPr txBox="1"/>
            <p:nvPr/>
          </p:nvSpPr>
          <p:spPr>
            <a:xfrm>
              <a:off x="2209802" y="6210300"/>
              <a:ext cx="182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As we discussed in </a:t>
              </a:r>
              <a:r>
                <a:rPr lang="en-US" dirty="0" err="1" smtClean="0"/>
                <a:t>RankBoost</a:t>
              </a:r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5" name="Down Arrow 4"/>
            <p:cNvSpPr/>
            <p:nvPr/>
          </p:nvSpPr>
          <p:spPr>
            <a:xfrm flipV="1">
              <a:off x="2971802" y="5789831"/>
              <a:ext cx="228600" cy="42046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495802" y="5791200"/>
            <a:ext cx="1828800" cy="1066800"/>
            <a:chOff x="4495802" y="5791200"/>
            <a:chExt cx="1828800" cy="1066800"/>
          </a:xfrm>
        </p:grpSpPr>
        <p:sp>
          <p:nvSpPr>
            <p:cNvPr id="7" name="TextBox 6"/>
            <p:cNvSpPr txBox="1"/>
            <p:nvPr/>
          </p:nvSpPr>
          <p:spPr>
            <a:xfrm>
              <a:off x="4495802" y="6211669"/>
              <a:ext cx="182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Optimize solely by gradient</a:t>
              </a:r>
              <a:endParaRPr lang="en-US" dirty="0"/>
            </a:p>
          </p:txBody>
        </p:sp>
        <p:sp>
          <p:nvSpPr>
            <p:cNvPr id="8" name="Down Arrow 7"/>
            <p:cNvSpPr/>
            <p:nvPr/>
          </p:nvSpPr>
          <p:spPr>
            <a:xfrm flipV="1">
              <a:off x="5181602" y="5791200"/>
              <a:ext cx="228600" cy="42046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010402" y="5789831"/>
            <a:ext cx="1828800" cy="1066800"/>
            <a:chOff x="7010402" y="5789831"/>
            <a:chExt cx="1828800" cy="1066800"/>
          </a:xfrm>
        </p:grpSpPr>
        <p:sp>
          <p:nvSpPr>
            <p:cNvPr id="9" name="TextBox 8"/>
            <p:cNvSpPr txBox="1"/>
            <p:nvPr/>
          </p:nvSpPr>
          <p:spPr>
            <a:xfrm>
              <a:off x="7010402" y="6210300"/>
              <a:ext cx="182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Non-linear combination </a:t>
              </a:r>
              <a:endParaRPr lang="en-US" dirty="0"/>
            </a:p>
          </p:txBody>
        </p:sp>
        <p:sp>
          <p:nvSpPr>
            <p:cNvPr id="10" name="Down Arrow 9"/>
            <p:cNvSpPr/>
            <p:nvPr/>
          </p:nvSpPr>
          <p:spPr>
            <a:xfrm flipV="1">
              <a:off x="7543802" y="5789831"/>
              <a:ext cx="228600" cy="42046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657350"/>
            <a:ext cx="236220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657350"/>
            <a:ext cx="236220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ight Arrow 10"/>
          <p:cNvSpPr/>
          <p:nvPr/>
        </p:nvSpPr>
        <p:spPr>
          <a:xfrm>
            <a:off x="3962400" y="3667125"/>
            <a:ext cx="380998" cy="6762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6400802" y="3667124"/>
            <a:ext cx="380998" cy="6762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41</a:t>
            </a:fld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Lambda tree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235200"/>
            <a:ext cx="5105400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US" sz="4000" dirty="0" smtClean="0"/>
              <a:t>From </a:t>
            </a:r>
            <a:r>
              <a:rPr lang="en-US" sz="4000" dirty="0" err="1" smtClean="0"/>
              <a:t>RankNet</a:t>
            </a:r>
            <a:r>
              <a:rPr lang="en-US" sz="4000" dirty="0" smtClean="0"/>
              <a:t> to </a:t>
            </a:r>
            <a:r>
              <a:rPr lang="en-US" sz="4000" dirty="0" err="1" smtClean="0"/>
              <a:t>LambdaRank</a:t>
            </a:r>
            <a:r>
              <a:rPr lang="en-US" sz="4000" dirty="0" smtClean="0"/>
              <a:t> to </a:t>
            </a:r>
            <a:r>
              <a:rPr lang="en-US" sz="4000" dirty="0" err="1" smtClean="0"/>
              <a:t>LambdaMART</a:t>
            </a:r>
            <a:r>
              <a:rPr lang="en-US" sz="4000" dirty="0" smtClean="0"/>
              <a:t>: An Overview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Christopher J.C. Burges, 2010</a:t>
            </a:r>
            <a:endParaRPr lang="en-US" sz="2200" dirty="0"/>
          </a:p>
        </p:txBody>
      </p:sp>
      <p:grpSp>
        <p:nvGrpSpPr>
          <p:cNvPr id="6" name="Group 5"/>
          <p:cNvGrpSpPr/>
          <p:nvPr/>
        </p:nvGrpSpPr>
        <p:grpSpPr>
          <a:xfrm>
            <a:off x="4953000" y="2362200"/>
            <a:ext cx="3048000" cy="461665"/>
            <a:chOff x="5029200" y="2362200"/>
            <a:chExt cx="3048000" cy="461665"/>
          </a:xfrm>
        </p:grpSpPr>
        <p:sp>
          <p:nvSpPr>
            <p:cNvPr id="2" name="TextBox 1"/>
            <p:cNvSpPr txBox="1"/>
            <p:nvPr/>
          </p:nvSpPr>
          <p:spPr>
            <a:xfrm>
              <a:off x="5638800" y="2362200"/>
              <a:ext cx="2438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splitting</a:t>
              </a:r>
              <a:endParaRPr lang="en-US" sz="2400" dirty="0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5029200" y="2625130"/>
              <a:ext cx="609600" cy="16406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876800" y="3283803"/>
            <a:ext cx="4343400" cy="830997"/>
            <a:chOff x="4876800" y="3283803"/>
            <a:chExt cx="4343400" cy="830997"/>
          </a:xfrm>
        </p:grpSpPr>
        <p:sp>
          <p:nvSpPr>
            <p:cNvPr id="10" name="TextBox 9"/>
            <p:cNvSpPr txBox="1"/>
            <p:nvPr/>
          </p:nvSpPr>
          <p:spPr>
            <a:xfrm>
              <a:off x="6096000" y="3283803"/>
              <a:ext cx="3124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Combination of features</a:t>
              </a:r>
              <a:endParaRPr lang="en-US" sz="2400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5486400" y="3691930"/>
              <a:ext cx="609600" cy="16406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4876800" y="3352800"/>
              <a:ext cx="1219200" cy="260866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42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41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sz="4000" dirty="0" err="1"/>
              <a:t>AdaRank</a:t>
            </a:r>
            <a:r>
              <a:rPr lang="en-US" sz="4000" dirty="0"/>
              <a:t>: a boosting algorithm for information </a:t>
            </a:r>
            <a:r>
              <a:rPr lang="en-US" sz="4000" dirty="0" smtClean="0"/>
              <a:t>retrieval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Jun </a:t>
            </a:r>
            <a:r>
              <a:rPr lang="en-US" sz="2200" dirty="0" err="1" smtClean="0"/>
              <a:t>Xu</a:t>
            </a:r>
            <a:r>
              <a:rPr lang="en-US" sz="2200" dirty="0" smtClean="0"/>
              <a:t> &amp; Hang Li, SIGIR’07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Loss defined by IR metrics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  <m:r>
                          <a:rPr lang="en-US" b="0" i="1" smtClean="0">
                            <a:latin typeface="Cambria Math"/>
                          </a:rPr>
                          <m:t>∈</m:t>
                        </m:r>
                        <m:r>
                          <a:rPr lang="en-US" b="0" i="1" smtClean="0">
                            <a:latin typeface="Cambria Math"/>
                          </a:rPr>
                          <m:t>𝑄</m:t>
                        </m:r>
                      </m:sub>
                      <m:sup/>
                      <m:e>
                        <m:r>
                          <a:rPr lang="en-US" i="1">
                            <a:latin typeface="Cambria Math"/>
                          </a:rPr>
                          <m:t>𝑃𝑟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𝑞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𝑒𝑥𝑝</m:t>
                        </m:r>
                        <m:r>
                          <a:rPr lang="en-US" i="1">
                            <a:latin typeface="Cambria Math"/>
                          </a:rPr>
                          <m:t>[−</m:t>
                        </m:r>
                        <m:r>
                          <a:rPr lang="en-US" b="0" i="1" smtClean="0">
                            <a:latin typeface="Cambria Math"/>
                          </a:rPr>
                          <m:t>𝑂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  <m:r>
                          <a:rPr lang="en-US" b="0" i="1" smtClean="0">
                            <a:latin typeface="Cambria Math"/>
                          </a:rPr>
                          <m:t>)]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Optimizing by boosting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4876800" y="2514600"/>
            <a:ext cx="4114800" cy="499765"/>
            <a:chOff x="4876800" y="2514600"/>
            <a:chExt cx="4114800" cy="499765"/>
          </a:xfrm>
        </p:grpSpPr>
        <p:sp>
          <p:nvSpPr>
            <p:cNvPr id="5" name="TextBox 4"/>
            <p:cNvSpPr txBox="1"/>
            <p:nvPr/>
          </p:nvSpPr>
          <p:spPr>
            <a:xfrm>
              <a:off x="5638800" y="2645033"/>
              <a:ext cx="335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Target metrics: MAP, NDCG, MRR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4876800" y="2514600"/>
              <a:ext cx="762000" cy="31509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209800" y="3527351"/>
            <a:ext cx="7162800" cy="3330649"/>
            <a:chOff x="2209800" y="3527351"/>
            <a:chExt cx="7162800" cy="3330649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800" y="3527351"/>
              <a:ext cx="4800600" cy="33306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6858000" y="6334780"/>
              <a:ext cx="2514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from Pattern Recognition and Machine Learning, P658</a:t>
              </a:r>
              <a:endParaRPr lang="en-US" sz="14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04800" y="4507469"/>
            <a:ext cx="3933825" cy="674131"/>
            <a:chOff x="304800" y="4507469"/>
            <a:chExt cx="3933825" cy="6741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304800" y="4812268"/>
                  <a:ext cx="17240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Updating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Pr</m:t>
                      </m:r>
                      <m:r>
                        <a:rPr lang="en-US" b="0" i="1" smtClean="0">
                          <a:latin typeface="Cambria Math"/>
                        </a:rPr>
                        <m:t>⁡(</m:t>
                      </m:r>
                      <m:r>
                        <a:rPr lang="en-US" b="0" i="1" smtClean="0">
                          <a:latin typeface="Cambria Math"/>
                        </a:rPr>
                        <m:t>𝑞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800" y="4812268"/>
                  <a:ext cx="1724025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2827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/>
            <p:cNvCxnSpPr>
              <a:stCxn id="12" idx="3"/>
            </p:cNvCxnSpPr>
            <p:nvPr/>
          </p:nvCxnSpPr>
          <p:spPr>
            <a:xfrm flipV="1">
              <a:off x="2028825" y="4507469"/>
              <a:ext cx="990600" cy="489465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2" idx="3"/>
            </p:cNvCxnSpPr>
            <p:nvPr/>
          </p:nvCxnSpPr>
          <p:spPr>
            <a:xfrm flipV="1">
              <a:off x="2028825" y="4659869"/>
              <a:ext cx="2209800" cy="337065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257175" y="5486400"/>
            <a:ext cx="3781425" cy="1219200"/>
            <a:chOff x="533400" y="5266730"/>
            <a:chExt cx="3781425" cy="1219200"/>
          </a:xfrm>
        </p:grpSpPr>
        <p:sp>
          <p:nvSpPr>
            <p:cNvPr id="15" name="TextBox 14"/>
            <p:cNvSpPr txBox="1"/>
            <p:nvPr/>
          </p:nvSpPr>
          <p:spPr>
            <a:xfrm>
              <a:off x="533400" y="5562600"/>
              <a:ext cx="21336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Credibility</a:t>
              </a:r>
              <a:r>
                <a:rPr lang="en-US" dirty="0" smtClean="0"/>
                <a:t> of each committee member (ranking feature)</a:t>
              </a:r>
              <a:endParaRPr lang="en-US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2409825" y="5379113"/>
              <a:ext cx="1905000" cy="486724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2400300" y="5266730"/>
              <a:ext cx="895350" cy="599107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057400" y="3201442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BM25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14700" y="32004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PageRank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943600" y="320423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Cosine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43</a:t>
            </a:fld>
            <a:endParaRPr lang="en-US"/>
          </a:p>
        </p:txBody>
      </p:sp>
      <p:sp>
        <p:nvSpPr>
          <p:cNvPr id="23" name="Date Placeholder 2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48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sz="4000" dirty="0" smtClean="0"/>
              <a:t>A Support Vector Machine for Optimizing Average Precision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err="1" smtClean="0"/>
              <a:t>Yisong</a:t>
            </a:r>
            <a:r>
              <a:rPr lang="en-US" sz="2200" dirty="0" smtClean="0"/>
              <a:t> </a:t>
            </a:r>
            <a:r>
              <a:rPr lang="en-US" sz="2200" dirty="0" err="1" smtClean="0"/>
              <a:t>Yue</a:t>
            </a:r>
            <a:r>
              <a:rPr lang="en-US" sz="2200" dirty="0" smtClean="0"/>
              <a:t>, et al., SIGIR’07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RankingSVM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Minimizing the pairwise loss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SVM-MAP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Minimizing </a:t>
            </a:r>
            <a:r>
              <a:rPr lang="en-US" dirty="0"/>
              <a:t>the structural loss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971800"/>
            <a:ext cx="4131733" cy="171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48000"/>
            <a:ext cx="4396663" cy="125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990600" y="4419600"/>
            <a:ext cx="2743200" cy="1496199"/>
            <a:chOff x="990600" y="4419600"/>
            <a:chExt cx="2743200" cy="1496199"/>
          </a:xfrm>
        </p:grpSpPr>
        <p:sp>
          <p:nvSpPr>
            <p:cNvPr id="11" name="TextBox 10"/>
            <p:cNvSpPr txBox="1"/>
            <p:nvPr/>
          </p:nvSpPr>
          <p:spPr>
            <a:xfrm>
              <a:off x="990600" y="4992469"/>
              <a:ext cx="2743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Loss defined on the number of </a:t>
              </a:r>
              <a:r>
                <a:rPr lang="en-US" dirty="0" err="1" smtClean="0"/>
                <a:t>mis</a:t>
              </a:r>
              <a:r>
                <a:rPr lang="en-US" dirty="0" smtClean="0"/>
                <a:t>-ordered document pairs</a:t>
              </a:r>
              <a:endParaRPr lang="en-US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2201333" y="4419600"/>
              <a:ext cx="1532467" cy="57287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996863" y="4419600"/>
            <a:ext cx="2590800" cy="1456730"/>
            <a:chOff x="5996863" y="4419600"/>
            <a:chExt cx="2590800" cy="1456730"/>
          </a:xfrm>
        </p:grpSpPr>
        <p:sp>
          <p:nvSpPr>
            <p:cNvPr id="9" name="TextBox 8"/>
            <p:cNvSpPr txBox="1"/>
            <p:nvPr/>
          </p:nvSpPr>
          <p:spPr>
            <a:xfrm>
              <a:off x="5996863" y="4953000"/>
              <a:ext cx="2590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Loss defined on the quality of the whole list of ordered documents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7292263" y="4419600"/>
              <a:ext cx="609600" cy="5334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Connector 9"/>
          <p:cNvCxnSpPr/>
          <p:nvPr/>
        </p:nvCxnSpPr>
        <p:spPr>
          <a:xfrm>
            <a:off x="5234863" y="3962400"/>
            <a:ext cx="1143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19100" y="3962400"/>
            <a:ext cx="11430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44</a:t>
            </a:fld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7467600" y="3364468"/>
            <a:ext cx="1676400" cy="674132"/>
            <a:chOff x="7467600" y="3364468"/>
            <a:chExt cx="1676400" cy="674132"/>
          </a:xfrm>
        </p:grpSpPr>
        <p:sp>
          <p:nvSpPr>
            <p:cNvPr id="15" name="TextBox 14"/>
            <p:cNvSpPr txBox="1"/>
            <p:nvPr/>
          </p:nvSpPr>
          <p:spPr>
            <a:xfrm>
              <a:off x="7467600" y="3364468"/>
              <a:ext cx="1676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MAP difference</a:t>
              </a:r>
              <a:endParaRPr lang="en-US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8229600" y="3733800"/>
              <a:ext cx="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4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Max margin principle</a:t>
            </a:r>
          </a:p>
          <a:p>
            <a:pPr lvl="1"/>
            <a:r>
              <a:rPr lang="en-US" dirty="0" smtClean="0"/>
              <a:t>Push the ground-truth far away from any mistakes you might make</a:t>
            </a:r>
          </a:p>
          <a:p>
            <a:pPr lvl="1"/>
            <a:r>
              <a:rPr lang="en-US" dirty="0" smtClean="0"/>
              <a:t>Finding the most violated constraints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US" sz="4000" dirty="0" smtClean="0"/>
              <a:t>A Support Vector Machine for Optimizing Average Precision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err="1" smtClean="0"/>
              <a:t>Yisong</a:t>
            </a:r>
            <a:r>
              <a:rPr lang="en-US" sz="2200" dirty="0" smtClean="0"/>
              <a:t> </a:t>
            </a:r>
            <a:r>
              <a:rPr lang="en-US" sz="2200" dirty="0" err="1" smtClean="0"/>
              <a:t>Yue</a:t>
            </a:r>
            <a:r>
              <a:rPr lang="en-US" sz="2200" dirty="0" smtClean="0"/>
              <a:t>, et al., SIGIR’07</a:t>
            </a:r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4783667" y="3865034"/>
            <a:ext cx="550333" cy="266699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463800" y="3886200"/>
            <a:ext cx="3234267" cy="2556933"/>
            <a:chOff x="2463800" y="3886200"/>
            <a:chExt cx="3234267" cy="2556933"/>
          </a:xfrm>
        </p:grpSpPr>
        <p:sp>
          <p:nvSpPr>
            <p:cNvPr id="6" name="Multiply 5"/>
            <p:cNvSpPr/>
            <p:nvPr/>
          </p:nvSpPr>
          <p:spPr>
            <a:xfrm>
              <a:off x="3810000" y="4588933"/>
              <a:ext cx="304800" cy="3048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Multiply 9"/>
            <p:cNvSpPr/>
            <p:nvPr/>
          </p:nvSpPr>
          <p:spPr>
            <a:xfrm>
              <a:off x="4275667" y="5401734"/>
              <a:ext cx="304800" cy="3048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Multiply 10"/>
            <p:cNvSpPr/>
            <p:nvPr/>
          </p:nvSpPr>
          <p:spPr>
            <a:xfrm>
              <a:off x="3513667" y="5096934"/>
              <a:ext cx="304800" cy="3048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ultiply 11"/>
            <p:cNvSpPr/>
            <p:nvPr/>
          </p:nvSpPr>
          <p:spPr>
            <a:xfrm>
              <a:off x="3124200" y="5867400"/>
              <a:ext cx="304800" cy="3048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ultiply 12"/>
            <p:cNvSpPr/>
            <p:nvPr/>
          </p:nvSpPr>
          <p:spPr>
            <a:xfrm>
              <a:off x="2463800" y="4893733"/>
              <a:ext cx="304800" cy="3048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ultiply 13"/>
            <p:cNvSpPr/>
            <p:nvPr/>
          </p:nvSpPr>
          <p:spPr>
            <a:xfrm>
              <a:off x="4326467" y="6138333"/>
              <a:ext cx="304800" cy="3048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545667" y="4267200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ultiply 14"/>
            <p:cNvSpPr/>
            <p:nvPr/>
          </p:nvSpPr>
          <p:spPr>
            <a:xfrm>
              <a:off x="4800600" y="3886200"/>
              <a:ext cx="304800" cy="3048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Arrow Connector 18"/>
          <p:cNvCxnSpPr/>
          <p:nvPr/>
        </p:nvCxnSpPr>
        <p:spPr>
          <a:xfrm flipV="1">
            <a:off x="2497667" y="4267200"/>
            <a:ext cx="3826933" cy="186266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5" idx="2"/>
          </p:cNvCxnSpPr>
          <p:nvPr/>
        </p:nvCxnSpPr>
        <p:spPr>
          <a:xfrm>
            <a:off x="5032195" y="4117795"/>
            <a:ext cx="378005" cy="775938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621867" y="4402666"/>
            <a:ext cx="321733" cy="567266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5" idx="2"/>
          </p:cNvCxnSpPr>
          <p:nvPr/>
        </p:nvCxnSpPr>
        <p:spPr>
          <a:xfrm>
            <a:off x="5032195" y="4117795"/>
            <a:ext cx="471138" cy="73205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012267" y="4267200"/>
            <a:ext cx="609600" cy="93133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45</a:t>
            </a:fld>
            <a:endParaRPr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44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Finding the most violated </a:t>
            </a:r>
            <a:r>
              <a:rPr lang="en-US" sz="3200" dirty="0" smtClean="0"/>
              <a:t>constraints</a:t>
            </a:r>
            <a:endParaRPr lang="en-US" sz="3200" dirty="0"/>
          </a:p>
          <a:p>
            <a:pPr lvl="1"/>
            <a:r>
              <a:rPr lang="en-US" dirty="0" smtClean="0"/>
              <a:t>MAP is invariant to permutation of (</a:t>
            </a:r>
            <a:r>
              <a:rPr lang="en-US" dirty="0" err="1" smtClean="0"/>
              <a:t>ir</a:t>
            </a:r>
            <a:r>
              <a:rPr lang="en-US" dirty="0" smtClean="0"/>
              <a:t>)relevant documents</a:t>
            </a:r>
          </a:p>
          <a:p>
            <a:pPr lvl="1"/>
            <a:r>
              <a:rPr lang="en-US" dirty="0" smtClean="0"/>
              <a:t>Maximize MAP over a series of swaps between relevant and irrelevant documents</a:t>
            </a:r>
          </a:p>
          <a:p>
            <a:pPr lvl="2"/>
            <a:r>
              <a:rPr lang="en-US" dirty="0"/>
              <a:t>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US" sz="4000" dirty="0" smtClean="0"/>
              <a:t>A Support Vector Machine for Optimizing Average Precision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err="1" smtClean="0"/>
              <a:t>Yisong</a:t>
            </a:r>
            <a:r>
              <a:rPr lang="en-US" sz="2200" dirty="0" smtClean="0"/>
              <a:t> </a:t>
            </a:r>
            <a:r>
              <a:rPr lang="en-US" sz="2200" dirty="0" err="1" smtClean="0"/>
              <a:t>Yue</a:t>
            </a:r>
            <a:r>
              <a:rPr lang="en-US" sz="2200" dirty="0" smtClean="0"/>
              <a:t>, et al., SIGIR’07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165431"/>
              </p:ext>
            </p:extLst>
          </p:nvPr>
        </p:nvGraphicFramePr>
        <p:xfrm>
          <a:off x="6629400" y="3733800"/>
          <a:ext cx="9906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06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2" name="Arc 1"/>
          <p:cNvSpPr/>
          <p:nvPr/>
        </p:nvSpPr>
        <p:spPr>
          <a:xfrm>
            <a:off x="6781800" y="3886200"/>
            <a:ext cx="1905000" cy="2603770"/>
          </a:xfrm>
          <a:prstGeom prst="arc">
            <a:avLst>
              <a:gd name="adj1" fmla="val 16200000"/>
              <a:gd name="adj2" fmla="val 5486157"/>
            </a:avLst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/>
          <p:cNvSpPr/>
          <p:nvPr/>
        </p:nvSpPr>
        <p:spPr>
          <a:xfrm rot="10800000">
            <a:off x="5715001" y="4724399"/>
            <a:ext cx="1524000" cy="1339985"/>
          </a:xfrm>
          <a:prstGeom prst="arc">
            <a:avLst>
              <a:gd name="adj1" fmla="val 16200000"/>
              <a:gd name="adj2" fmla="val 5486157"/>
            </a:avLst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005683"/>
            <a:ext cx="3342243" cy="490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228600" y="4343400"/>
            <a:ext cx="3276600" cy="1295400"/>
            <a:chOff x="1143000" y="4419600"/>
            <a:chExt cx="3276600" cy="1295400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2743200" y="4419600"/>
              <a:ext cx="762000" cy="914400"/>
            </a:xfrm>
            <a:prstGeom prst="line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143000" y="5345668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Right-hand side of constraints</a:t>
              </a:r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676311" y="5889447"/>
            <a:ext cx="236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Greedy solution</a:t>
            </a:r>
            <a:endParaRPr lang="en-US" sz="24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46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00400" y="4916269"/>
            <a:ext cx="2388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Start from the reverse order of ideal ranking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3505200" y="4419600"/>
            <a:ext cx="354850" cy="4572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191000" y="4419600"/>
            <a:ext cx="355975" cy="45720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62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11" grpId="0"/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Experiment results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895600"/>
            <a:ext cx="537045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US" sz="4000" dirty="0" smtClean="0"/>
              <a:t>A Support Vector Machine for Optimizing Average Precision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err="1" smtClean="0"/>
              <a:t>Yisong</a:t>
            </a:r>
            <a:r>
              <a:rPr lang="en-US" sz="2200" dirty="0" smtClean="0"/>
              <a:t> </a:t>
            </a:r>
            <a:r>
              <a:rPr lang="en-US" sz="2200" dirty="0" err="1" smtClean="0"/>
              <a:t>Yue</a:t>
            </a:r>
            <a:r>
              <a:rPr lang="en-US" sz="2200" dirty="0" smtClean="0"/>
              <a:t>, et al., SIGIR’07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47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2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</a:t>
            </a:r>
            <a:r>
              <a:rPr lang="en-US" dirty="0" err="1" smtClean="0"/>
              <a:t>listwise</a:t>
            </a:r>
            <a:r>
              <a:rPr lang="en-US" dirty="0" smtClean="0"/>
              <a:t>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Soften the metrics to make them differentiable</a:t>
            </a:r>
          </a:p>
          <a:p>
            <a:pPr lvl="1"/>
            <a:r>
              <a:rPr lang="en-US" dirty="0" smtClean="0"/>
              <a:t>Michael </a:t>
            </a:r>
            <a:r>
              <a:rPr lang="en-US" dirty="0"/>
              <a:t>Taylor et al., </a:t>
            </a:r>
            <a:r>
              <a:rPr lang="en-US" dirty="0" err="1"/>
              <a:t>SoftRank</a:t>
            </a:r>
            <a:r>
              <a:rPr lang="en-US" dirty="0"/>
              <a:t>: optimizing non-smooth rank metrics, </a:t>
            </a:r>
            <a:r>
              <a:rPr lang="en-US" dirty="0" smtClean="0"/>
              <a:t>WSDM'08</a:t>
            </a:r>
          </a:p>
          <a:p>
            <a:r>
              <a:rPr lang="en-US" dirty="0" smtClean="0"/>
              <a:t>Minimize </a:t>
            </a:r>
            <a:r>
              <a:rPr lang="en-US" dirty="0"/>
              <a:t>a loss function defined on </a:t>
            </a:r>
            <a:r>
              <a:rPr lang="en-US" dirty="0" smtClean="0"/>
              <a:t>permutations</a:t>
            </a:r>
          </a:p>
          <a:p>
            <a:pPr lvl="1"/>
            <a:r>
              <a:rPr lang="en-US" dirty="0" err="1"/>
              <a:t>Zhe</a:t>
            </a:r>
            <a:r>
              <a:rPr lang="en-US" dirty="0"/>
              <a:t> Cao et al., Learning to rank: from pairwise approach to </a:t>
            </a:r>
            <a:r>
              <a:rPr lang="en-US" dirty="0" err="1"/>
              <a:t>listwise</a:t>
            </a:r>
            <a:r>
              <a:rPr lang="en-US" dirty="0"/>
              <a:t> approach, ICML'07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48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6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did we 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a list of documents as a whole</a:t>
            </a:r>
          </a:p>
          <a:p>
            <a:pPr lvl="1"/>
            <a:r>
              <a:rPr lang="en-US" dirty="0" smtClean="0"/>
              <a:t>Positions are visible for the learning algorithm</a:t>
            </a:r>
          </a:p>
          <a:p>
            <a:pPr lvl="1"/>
            <a:r>
              <a:rPr lang="en-US" dirty="0" smtClean="0"/>
              <a:t>Directly optimizing the target metric</a:t>
            </a:r>
          </a:p>
          <a:p>
            <a:r>
              <a:rPr lang="en-US" dirty="0" smtClean="0"/>
              <a:t>Limitation</a:t>
            </a:r>
          </a:p>
          <a:p>
            <a:pPr lvl="1"/>
            <a:r>
              <a:rPr lang="en-US" dirty="0" smtClean="0"/>
              <a:t>The search space is huge!</a:t>
            </a:r>
          </a:p>
          <a:p>
            <a:pPr lvl="1"/>
            <a:endParaRPr lang="en-US" dirty="0"/>
          </a:p>
        </p:txBody>
      </p:sp>
      <p:pic>
        <p:nvPicPr>
          <p:cNvPr id="4" name="Picture 2" descr="http://1.bp.blogspot.com/_LM9I6FUqLGg/TIuZLGZdKeI/AAAAAAAAAl8/NE5ql-x9gkc/s1600/level+up+ninja+sag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433" y="152400"/>
            <a:ext cx="1644342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49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28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8686800" cy="1066800"/>
          </a:xfrm>
        </p:spPr>
        <p:txBody>
          <a:bodyPr>
            <a:normAutofit fontScale="90000"/>
          </a:bodyPr>
          <a:lstStyle/>
          <a:p>
            <a:r>
              <a:rPr lang="en-US" smtClean="0">
                <a:latin typeface="Arial" charset="0"/>
                <a:cs typeface="Arial" charset="0"/>
              </a:rPr>
              <a:t/>
            </a:r>
            <a:br>
              <a:rPr lang="en-US" smtClean="0">
                <a:latin typeface="Arial" charset="0"/>
                <a:cs typeface="Arial" charset="0"/>
              </a:rPr>
            </a:br>
            <a:r>
              <a:rPr lang="en-US" smtClean="0">
                <a:latin typeface="Arial" charset="0"/>
                <a:cs typeface="Arial" charset="0"/>
              </a:rPr>
              <a:t>The Notion of Relevance</a:t>
            </a:r>
            <a:br>
              <a:rPr lang="en-US" smtClean="0">
                <a:latin typeface="Arial" charset="0"/>
                <a:cs typeface="Arial" charset="0"/>
              </a:rPr>
            </a:br>
            <a:endParaRPr lang="en-US" sz="3200" smtClean="0">
              <a:latin typeface="Arial" charset="0"/>
              <a:cs typeface="Arial" charset="0"/>
            </a:endParaRPr>
          </a:p>
        </p:txBody>
      </p:sp>
      <p:grpSp>
        <p:nvGrpSpPr>
          <p:cNvPr id="17411" name="Group 3"/>
          <p:cNvGrpSpPr>
            <a:grpSpLocks/>
          </p:cNvGrpSpPr>
          <p:nvPr/>
        </p:nvGrpSpPr>
        <p:grpSpPr bwMode="auto">
          <a:xfrm>
            <a:off x="685800" y="1600200"/>
            <a:ext cx="7737475" cy="1708150"/>
            <a:chOff x="528" y="768"/>
            <a:chExt cx="4874" cy="1076"/>
          </a:xfrm>
        </p:grpSpPr>
        <p:sp>
          <p:nvSpPr>
            <p:cNvPr id="17450" name="Text Box 4"/>
            <p:cNvSpPr txBox="1">
              <a:spLocks noChangeArrowheads="1"/>
            </p:cNvSpPr>
            <p:nvPr/>
          </p:nvSpPr>
          <p:spPr bwMode="auto">
            <a:xfrm>
              <a:off x="2256" y="768"/>
              <a:ext cx="86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rgbClr val="000066"/>
                  </a:solidFill>
                  <a:latin typeface="Arial Narrow" pitchFamily="34" charset="0"/>
                </a:rPr>
                <a:t>Relevance</a:t>
              </a:r>
              <a:endParaRPr lang="en-US"/>
            </a:p>
          </p:txBody>
        </p:sp>
        <p:sp>
          <p:nvSpPr>
            <p:cNvPr id="17451" name="Rectangle 5"/>
            <p:cNvSpPr>
              <a:spLocks noChangeArrowheads="1"/>
            </p:cNvSpPr>
            <p:nvPr/>
          </p:nvSpPr>
          <p:spPr bwMode="auto">
            <a:xfrm>
              <a:off x="528" y="1440"/>
              <a:ext cx="122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</a:t>
              </a:r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</a:rPr>
                <a:t>(Rep(q), Rep(d))    </a:t>
              </a:r>
            </a:p>
            <a:p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</a:rPr>
                <a:t> </a:t>
              </a:r>
              <a:r>
                <a:rPr lang="en-US" sz="1800" b="1">
                  <a:solidFill>
                    <a:srgbClr val="FF0000"/>
                  </a:solidFill>
                  <a:latin typeface="Arial Narrow" pitchFamily="34" charset="0"/>
                </a:rPr>
                <a:t>Similarity</a:t>
              </a:r>
              <a:endParaRPr lang="en-US" sz="2000">
                <a:solidFill>
                  <a:srgbClr val="FF0000"/>
                </a:solidFill>
                <a:latin typeface="Arial Narrow" pitchFamily="34" charset="0"/>
              </a:endParaRPr>
            </a:p>
          </p:txBody>
        </p:sp>
        <p:sp>
          <p:nvSpPr>
            <p:cNvPr id="17452" name="Rectangle 6"/>
            <p:cNvSpPr>
              <a:spLocks noChangeArrowheads="1"/>
            </p:cNvSpPr>
            <p:nvPr/>
          </p:nvSpPr>
          <p:spPr bwMode="auto">
            <a:xfrm>
              <a:off x="2042" y="1440"/>
              <a:ext cx="1523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</a:rPr>
                <a:t>P(r=1|q,d)   r </a:t>
              </a:r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{0,1}</a:t>
              </a:r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</a:rPr>
                <a:t> </a:t>
              </a:r>
            </a:p>
            <a:p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</a:rPr>
                <a:t> </a:t>
              </a:r>
              <a:r>
                <a:rPr lang="en-US" sz="1800" b="1">
                  <a:solidFill>
                    <a:srgbClr val="FF0000"/>
                  </a:solidFill>
                  <a:latin typeface="Arial Narrow" pitchFamily="34" charset="0"/>
                </a:rPr>
                <a:t>Probability of Relevance</a:t>
              </a:r>
              <a:endParaRPr lang="en-US" sz="1800" b="1"/>
            </a:p>
          </p:txBody>
        </p:sp>
        <p:sp>
          <p:nvSpPr>
            <p:cNvPr id="17453" name="Rectangle 7"/>
            <p:cNvSpPr>
              <a:spLocks noChangeArrowheads="1"/>
            </p:cNvSpPr>
            <p:nvPr/>
          </p:nvSpPr>
          <p:spPr bwMode="auto">
            <a:xfrm>
              <a:off x="3984" y="1439"/>
              <a:ext cx="141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</a:rPr>
                <a:t>P(d </a:t>
              </a:r>
              <a:r>
                <a:rPr lang="en-US" sz="1800" b="1">
                  <a:sym typeface="Symbol" pitchFamily="18" charset="2"/>
                </a:rPr>
                <a:t></a:t>
              </a:r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</a:rPr>
                <a:t>q) or P(q </a:t>
              </a:r>
              <a:r>
                <a:rPr lang="en-US" sz="1800" b="1">
                  <a:sym typeface="Symbol" pitchFamily="18" charset="2"/>
                </a:rPr>
                <a:t></a:t>
              </a:r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</a:rPr>
                <a:t>d)</a:t>
              </a:r>
            </a:p>
            <a:p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</a:rPr>
                <a:t> </a:t>
              </a:r>
              <a:r>
                <a:rPr lang="en-US" sz="1800" b="1">
                  <a:solidFill>
                    <a:srgbClr val="FF0000"/>
                  </a:solidFill>
                  <a:latin typeface="Arial Narrow" pitchFamily="34" charset="0"/>
                </a:rPr>
                <a:t>Probabilistic inference</a:t>
              </a:r>
            </a:p>
          </p:txBody>
        </p:sp>
        <p:sp>
          <p:nvSpPr>
            <p:cNvPr id="17454" name="Line 8"/>
            <p:cNvSpPr>
              <a:spLocks noChangeShapeType="1"/>
            </p:cNvSpPr>
            <p:nvPr/>
          </p:nvSpPr>
          <p:spPr bwMode="auto">
            <a:xfrm flipH="1">
              <a:off x="1152" y="1104"/>
              <a:ext cx="144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5" name="Line 9"/>
            <p:cNvSpPr>
              <a:spLocks noChangeShapeType="1"/>
            </p:cNvSpPr>
            <p:nvPr/>
          </p:nvSpPr>
          <p:spPr bwMode="auto">
            <a:xfrm>
              <a:off x="2688" y="110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6" name="Line 10"/>
            <p:cNvSpPr>
              <a:spLocks noChangeShapeType="1"/>
            </p:cNvSpPr>
            <p:nvPr/>
          </p:nvSpPr>
          <p:spPr bwMode="auto">
            <a:xfrm>
              <a:off x="2928" y="1104"/>
              <a:ext cx="158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412" name="Group 11"/>
          <p:cNvGrpSpPr>
            <a:grpSpLocks/>
          </p:cNvGrpSpPr>
          <p:nvPr/>
        </p:nvGrpSpPr>
        <p:grpSpPr bwMode="auto">
          <a:xfrm>
            <a:off x="31750" y="3429000"/>
            <a:ext cx="2919413" cy="2578100"/>
            <a:chOff x="116" y="1920"/>
            <a:chExt cx="1839" cy="1624"/>
          </a:xfrm>
        </p:grpSpPr>
        <p:sp>
          <p:nvSpPr>
            <p:cNvPr id="17443" name="Rectangle 12"/>
            <p:cNvSpPr>
              <a:spLocks noChangeArrowheads="1"/>
            </p:cNvSpPr>
            <p:nvPr/>
          </p:nvSpPr>
          <p:spPr bwMode="auto">
            <a:xfrm>
              <a:off x="483" y="2175"/>
              <a:ext cx="901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Different 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rep &amp; </a:t>
              </a:r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</a:rPr>
                <a:t> similarity</a:t>
              </a:r>
              <a:endParaRPr 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17444" name="Line 13"/>
            <p:cNvSpPr>
              <a:spLocks noChangeShapeType="1"/>
            </p:cNvSpPr>
            <p:nvPr/>
          </p:nvSpPr>
          <p:spPr bwMode="auto">
            <a:xfrm>
              <a:off x="912" y="192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5" name="Line 14"/>
            <p:cNvSpPr>
              <a:spLocks noChangeShapeType="1"/>
            </p:cNvSpPr>
            <p:nvPr/>
          </p:nvSpPr>
          <p:spPr bwMode="auto">
            <a:xfrm flipH="1">
              <a:off x="480" y="2544"/>
              <a:ext cx="288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6" name="Rectangle 15"/>
            <p:cNvSpPr>
              <a:spLocks noChangeArrowheads="1"/>
            </p:cNvSpPr>
            <p:nvPr/>
          </p:nvSpPr>
          <p:spPr bwMode="auto">
            <a:xfrm>
              <a:off x="116" y="2991"/>
              <a:ext cx="911" cy="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Vector space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model</a:t>
              </a:r>
            </a:p>
            <a:p>
              <a:r>
                <a:rPr lang="en-US" sz="1600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(Salton et al., 75)</a:t>
              </a:r>
              <a:endParaRPr 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17447" name="Line 16"/>
            <p:cNvSpPr>
              <a:spLocks noChangeShapeType="1"/>
            </p:cNvSpPr>
            <p:nvPr/>
          </p:nvSpPr>
          <p:spPr bwMode="auto">
            <a:xfrm>
              <a:off x="1008" y="2544"/>
              <a:ext cx="288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8" name="Rectangle 17"/>
            <p:cNvSpPr>
              <a:spLocks noChangeArrowheads="1"/>
            </p:cNvSpPr>
            <p:nvPr/>
          </p:nvSpPr>
          <p:spPr bwMode="auto">
            <a:xfrm>
              <a:off x="1008" y="3024"/>
              <a:ext cx="947" cy="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Prob. distr.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model</a:t>
              </a:r>
            </a:p>
            <a:p>
              <a:r>
                <a:rPr lang="en-US" sz="1600">
                  <a:solidFill>
                    <a:srgbClr val="000066"/>
                  </a:solidFill>
                  <a:latin typeface="Arial Narrow" pitchFamily="34" charset="0"/>
                </a:rPr>
                <a:t>(Wong &amp; Yao, 89)</a:t>
              </a:r>
            </a:p>
          </p:txBody>
        </p:sp>
        <p:sp>
          <p:nvSpPr>
            <p:cNvPr id="17449" name="Text Box 18"/>
            <p:cNvSpPr txBox="1">
              <a:spLocks noChangeArrowheads="1"/>
            </p:cNvSpPr>
            <p:nvPr/>
          </p:nvSpPr>
          <p:spPr bwMode="auto">
            <a:xfrm>
              <a:off x="720" y="2592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/>
                <a:t>…</a:t>
              </a:r>
            </a:p>
          </p:txBody>
        </p:sp>
      </p:grpSp>
      <p:grpSp>
        <p:nvGrpSpPr>
          <p:cNvPr id="17413" name="Group 19"/>
          <p:cNvGrpSpPr>
            <a:grpSpLocks/>
          </p:cNvGrpSpPr>
          <p:nvPr/>
        </p:nvGrpSpPr>
        <p:grpSpPr bwMode="auto">
          <a:xfrm>
            <a:off x="2209800" y="3200400"/>
            <a:ext cx="2871788" cy="1038225"/>
            <a:chOff x="1488" y="1776"/>
            <a:chExt cx="1809" cy="654"/>
          </a:xfrm>
        </p:grpSpPr>
        <p:sp>
          <p:nvSpPr>
            <p:cNvPr id="17439" name="Rectangle 20"/>
            <p:cNvSpPr>
              <a:spLocks noChangeArrowheads="1"/>
            </p:cNvSpPr>
            <p:nvPr/>
          </p:nvSpPr>
          <p:spPr bwMode="auto">
            <a:xfrm>
              <a:off x="2640" y="2064"/>
              <a:ext cx="657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Generative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Model</a:t>
              </a:r>
              <a:endParaRPr 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17440" name="Line 21"/>
            <p:cNvSpPr>
              <a:spLocks noChangeShapeType="1"/>
            </p:cNvSpPr>
            <p:nvPr/>
          </p:nvSpPr>
          <p:spPr bwMode="auto">
            <a:xfrm flipH="1">
              <a:off x="1872" y="1776"/>
              <a:ext cx="33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1" name="Rectangle 22"/>
            <p:cNvSpPr>
              <a:spLocks noChangeArrowheads="1"/>
            </p:cNvSpPr>
            <p:nvPr/>
          </p:nvSpPr>
          <p:spPr bwMode="auto">
            <a:xfrm>
              <a:off x="1488" y="1920"/>
              <a:ext cx="885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Regression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Model </a:t>
              </a:r>
              <a:r>
                <a:rPr lang="en-US" sz="1600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(Fuhr 89)</a:t>
              </a:r>
              <a:endParaRPr 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17442" name="Line 23"/>
            <p:cNvSpPr>
              <a:spLocks noChangeShapeType="1"/>
            </p:cNvSpPr>
            <p:nvPr/>
          </p:nvSpPr>
          <p:spPr bwMode="auto">
            <a:xfrm>
              <a:off x="2688" y="1824"/>
              <a:ext cx="33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414" name="Group 24"/>
          <p:cNvGrpSpPr>
            <a:grpSpLocks/>
          </p:cNvGrpSpPr>
          <p:nvPr/>
        </p:nvGrpSpPr>
        <p:grpSpPr bwMode="auto">
          <a:xfrm>
            <a:off x="3190875" y="4953000"/>
            <a:ext cx="1525588" cy="1298575"/>
            <a:chOff x="2106" y="2880"/>
            <a:chExt cx="961" cy="818"/>
          </a:xfrm>
        </p:grpSpPr>
        <p:sp>
          <p:nvSpPr>
            <p:cNvPr id="17437" name="Rectangle 25"/>
            <p:cNvSpPr>
              <a:spLocks noChangeArrowheads="1"/>
            </p:cNvSpPr>
            <p:nvPr/>
          </p:nvSpPr>
          <p:spPr bwMode="auto">
            <a:xfrm>
              <a:off x="2106" y="3024"/>
              <a:ext cx="961" cy="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Classical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prob. Model</a:t>
              </a:r>
            </a:p>
            <a:p>
              <a:r>
                <a:rPr lang="en-US" sz="1600">
                  <a:solidFill>
                    <a:srgbClr val="000066"/>
                  </a:solidFill>
                  <a:latin typeface="Arial Narrow" pitchFamily="34" charset="0"/>
                </a:rPr>
                <a:t>(Robertson &amp; </a:t>
              </a:r>
            </a:p>
            <a:p>
              <a:r>
                <a:rPr lang="en-US" sz="1600">
                  <a:solidFill>
                    <a:srgbClr val="000066"/>
                  </a:solidFill>
                  <a:latin typeface="Arial Narrow" pitchFamily="34" charset="0"/>
                </a:rPr>
                <a:t>Sparck Jones, 76)</a:t>
              </a:r>
            </a:p>
          </p:txBody>
        </p:sp>
        <p:sp>
          <p:nvSpPr>
            <p:cNvPr id="17438" name="Line 26"/>
            <p:cNvSpPr>
              <a:spLocks noChangeShapeType="1"/>
            </p:cNvSpPr>
            <p:nvPr/>
          </p:nvSpPr>
          <p:spPr bwMode="auto">
            <a:xfrm>
              <a:off x="2544" y="288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415" name="Group 27"/>
          <p:cNvGrpSpPr>
            <a:grpSpLocks/>
          </p:cNvGrpSpPr>
          <p:nvPr/>
        </p:nvGrpSpPr>
        <p:grpSpPr bwMode="auto">
          <a:xfrm>
            <a:off x="3352800" y="4191000"/>
            <a:ext cx="2481263" cy="809625"/>
            <a:chOff x="2208" y="2400"/>
            <a:chExt cx="1563" cy="510"/>
          </a:xfrm>
        </p:grpSpPr>
        <p:sp>
          <p:nvSpPr>
            <p:cNvPr id="17433" name="Rectangle 28"/>
            <p:cNvSpPr>
              <a:spLocks noChangeArrowheads="1"/>
            </p:cNvSpPr>
            <p:nvPr/>
          </p:nvSpPr>
          <p:spPr bwMode="auto">
            <a:xfrm>
              <a:off x="2208" y="2544"/>
              <a:ext cx="651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Doc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generation</a:t>
              </a:r>
              <a:endParaRPr 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17434" name="Line 29"/>
            <p:cNvSpPr>
              <a:spLocks noChangeShapeType="1"/>
            </p:cNvSpPr>
            <p:nvPr/>
          </p:nvSpPr>
          <p:spPr bwMode="auto">
            <a:xfrm flipH="1">
              <a:off x="2592" y="2448"/>
              <a:ext cx="28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5" name="Rectangle 30"/>
            <p:cNvSpPr>
              <a:spLocks noChangeArrowheads="1"/>
            </p:cNvSpPr>
            <p:nvPr/>
          </p:nvSpPr>
          <p:spPr bwMode="auto">
            <a:xfrm>
              <a:off x="3120" y="2496"/>
              <a:ext cx="651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Query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generation</a:t>
              </a:r>
              <a:endParaRPr 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17436" name="Line 31"/>
            <p:cNvSpPr>
              <a:spLocks noChangeShapeType="1"/>
            </p:cNvSpPr>
            <p:nvPr/>
          </p:nvSpPr>
          <p:spPr bwMode="auto">
            <a:xfrm>
              <a:off x="3120" y="2400"/>
              <a:ext cx="33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416" name="Group 32"/>
          <p:cNvGrpSpPr>
            <a:grpSpLocks/>
          </p:cNvGrpSpPr>
          <p:nvPr/>
        </p:nvGrpSpPr>
        <p:grpSpPr bwMode="auto">
          <a:xfrm>
            <a:off x="4606925" y="4953000"/>
            <a:ext cx="1743075" cy="1298575"/>
            <a:chOff x="2998" y="2880"/>
            <a:chExt cx="1098" cy="818"/>
          </a:xfrm>
        </p:grpSpPr>
        <p:sp>
          <p:nvSpPr>
            <p:cNvPr id="17431" name="Rectangle 33"/>
            <p:cNvSpPr>
              <a:spLocks noChangeArrowheads="1"/>
            </p:cNvSpPr>
            <p:nvPr/>
          </p:nvSpPr>
          <p:spPr bwMode="auto">
            <a:xfrm>
              <a:off x="2998" y="3024"/>
              <a:ext cx="1098" cy="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LM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approach</a:t>
              </a:r>
            </a:p>
            <a:p>
              <a:r>
                <a:rPr lang="en-US" sz="1600">
                  <a:solidFill>
                    <a:srgbClr val="000066"/>
                  </a:solidFill>
                  <a:latin typeface="Arial Narrow" pitchFamily="34" charset="0"/>
                </a:rPr>
                <a:t>(Ponte &amp; Croft, 98)</a:t>
              </a:r>
            </a:p>
            <a:p>
              <a:r>
                <a:rPr lang="en-US" sz="1600">
                  <a:solidFill>
                    <a:srgbClr val="000066"/>
                  </a:solidFill>
                  <a:latin typeface="Arial Narrow" pitchFamily="34" charset="0"/>
                </a:rPr>
                <a:t>(Lafferty &amp; Zhai, 01a)</a:t>
              </a:r>
            </a:p>
          </p:txBody>
        </p:sp>
        <p:sp>
          <p:nvSpPr>
            <p:cNvPr id="17432" name="Line 34"/>
            <p:cNvSpPr>
              <a:spLocks noChangeShapeType="1"/>
            </p:cNvSpPr>
            <p:nvPr/>
          </p:nvSpPr>
          <p:spPr bwMode="auto">
            <a:xfrm>
              <a:off x="3504" y="288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417" name="Group 35"/>
          <p:cNvGrpSpPr>
            <a:grpSpLocks/>
          </p:cNvGrpSpPr>
          <p:nvPr/>
        </p:nvGrpSpPr>
        <p:grpSpPr bwMode="auto">
          <a:xfrm>
            <a:off x="6019800" y="3276600"/>
            <a:ext cx="2971800" cy="2441575"/>
            <a:chOff x="3888" y="1824"/>
            <a:chExt cx="1872" cy="1538"/>
          </a:xfrm>
        </p:grpSpPr>
        <p:sp>
          <p:nvSpPr>
            <p:cNvPr id="17425" name="Rectangle 36"/>
            <p:cNvSpPr>
              <a:spLocks noChangeArrowheads="1"/>
            </p:cNvSpPr>
            <p:nvPr/>
          </p:nvSpPr>
          <p:spPr bwMode="auto">
            <a:xfrm>
              <a:off x="3888" y="2736"/>
              <a:ext cx="947" cy="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Prob. concept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space model</a:t>
              </a:r>
            </a:p>
            <a:p>
              <a:r>
                <a:rPr lang="en-US" sz="1600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(Wong &amp; Yao, 95)</a:t>
              </a:r>
              <a:endParaRPr 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17426" name="Line 37"/>
            <p:cNvSpPr>
              <a:spLocks noChangeShapeType="1"/>
            </p:cNvSpPr>
            <p:nvPr/>
          </p:nvSpPr>
          <p:spPr bwMode="auto">
            <a:xfrm>
              <a:off x="4800" y="182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7" name="Rectangle 38"/>
            <p:cNvSpPr>
              <a:spLocks noChangeArrowheads="1"/>
            </p:cNvSpPr>
            <p:nvPr/>
          </p:nvSpPr>
          <p:spPr bwMode="auto">
            <a:xfrm>
              <a:off x="4272" y="2112"/>
              <a:ext cx="970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Different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inference system</a:t>
              </a:r>
              <a:endParaRPr 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17428" name="Line 39"/>
            <p:cNvSpPr>
              <a:spLocks noChangeShapeType="1"/>
            </p:cNvSpPr>
            <p:nvPr/>
          </p:nvSpPr>
          <p:spPr bwMode="auto">
            <a:xfrm flipH="1">
              <a:off x="4368" y="2496"/>
              <a:ext cx="28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9" name="Rectangle 40"/>
            <p:cNvSpPr>
              <a:spLocks noChangeArrowheads="1"/>
            </p:cNvSpPr>
            <p:nvPr/>
          </p:nvSpPr>
          <p:spPr bwMode="auto">
            <a:xfrm>
              <a:off x="4778" y="2688"/>
              <a:ext cx="982" cy="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Inference 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network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 model</a:t>
              </a:r>
            </a:p>
            <a:p>
              <a:r>
                <a:rPr lang="en-US" sz="1600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(Turtle &amp; Croft, 91)</a:t>
              </a:r>
              <a:endParaRPr 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17430" name="Line 41"/>
            <p:cNvSpPr>
              <a:spLocks noChangeShapeType="1"/>
            </p:cNvSpPr>
            <p:nvPr/>
          </p:nvSpPr>
          <p:spPr bwMode="auto">
            <a:xfrm>
              <a:off x="4992" y="249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418" name="Rectangle 15"/>
          <p:cNvSpPr>
            <a:spLocks noChangeArrowheads="1"/>
          </p:cNvSpPr>
          <p:nvPr/>
        </p:nvSpPr>
        <p:spPr bwMode="auto">
          <a:xfrm>
            <a:off x="6770688" y="1905000"/>
            <a:ext cx="20002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000066"/>
                </a:solidFill>
                <a:latin typeface="Arial Narrow" pitchFamily="34" charset="0"/>
                <a:sym typeface="Symbol" pitchFamily="18" charset="2"/>
              </a:rPr>
              <a:t>Div. from Randomness</a:t>
            </a:r>
          </a:p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  <a:sym typeface="Symbol" pitchFamily="18" charset="2"/>
              </a:rPr>
              <a:t>(Amati  &amp; Rijsbergen 02)</a:t>
            </a:r>
            <a:endParaRPr lang="en-US" sz="1600">
              <a:solidFill>
                <a:srgbClr val="000066"/>
              </a:solidFill>
              <a:latin typeface="Arial Narrow" pitchFamily="34" charset="0"/>
            </a:endParaRPr>
          </a:p>
        </p:txBody>
      </p:sp>
      <p:sp>
        <p:nvSpPr>
          <p:cNvPr id="17419" name="Rectangle 22"/>
          <p:cNvSpPr>
            <a:spLocks noChangeArrowheads="1"/>
          </p:cNvSpPr>
          <p:nvPr/>
        </p:nvSpPr>
        <p:spPr bwMode="auto">
          <a:xfrm>
            <a:off x="1981200" y="4343400"/>
            <a:ext cx="141446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000066"/>
                </a:solidFill>
                <a:latin typeface="Arial Narrow" pitchFamily="34" charset="0"/>
                <a:sym typeface="Symbol" pitchFamily="18" charset="2"/>
              </a:rPr>
              <a:t>Learn. To Rank</a:t>
            </a:r>
          </a:p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  <a:sym typeface="Symbol" pitchFamily="18" charset="2"/>
              </a:rPr>
              <a:t>(Joachims 02, </a:t>
            </a:r>
          </a:p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  <a:sym typeface="Symbol" pitchFamily="18" charset="2"/>
              </a:rPr>
              <a:t>Berges et al. 05)</a:t>
            </a:r>
            <a:endParaRPr lang="en-US" sz="1600">
              <a:solidFill>
                <a:srgbClr val="000066"/>
              </a:solidFill>
              <a:latin typeface="Arial Narrow" pitchFamily="34" charset="0"/>
            </a:endParaRPr>
          </a:p>
        </p:txBody>
      </p:sp>
      <p:sp>
        <p:nvSpPr>
          <p:cNvPr id="17420" name="Line 26"/>
          <p:cNvSpPr>
            <a:spLocks noChangeShapeType="1"/>
          </p:cNvSpPr>
          <p:nvPr/>
        </p:nvSpPr>
        <p:spPr bwMode="auto">
          <a:xfrm>
            <a:off x="2590800" y="4038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1" name="Rectangle 7"/>
          <p:cNvSpPr>
            <a:spLocks noChangeArrowheads="1"/>
          </p:cNvSpPr>
          <p:nvPr/>
        </p:nvSpPr>
        <p:spPr bwMode="auto">
          <a:xfrm>
            <a:off x="5961063" y="1212850"/>
            <a:ext cx="2251075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000066"/>
                </a:solidFill>
                <a:latin typeface="Arial Narrow" pitchFamily="34" charset="0"/>
              </a:rPr>
              <a:t> </a:t>
            </a:r>
            <a:r>
              <a:rPr lang="en-US" sz="1800" b="1">
                <a:solidFill>
                  <a:srgbClr val="FF0000"/>
                </a:solidFill>
                <a:latin typeface="Arial Narrow" pitchFamily="34" charset="0"/>
              </a:rPr>
              <a:t>Relevance constraints</a:t>
            </a:r>
          </a:p>
          <a:p>
            <a:r>
              <a:rPr lang="en-US" sz="1600" b="1">
                <a:latin typeface="Arial Narrow" pitchFamily="34" charset="0"/>
              </a:rPr>
              <a:t>[Fang et al. 04] </a:t>
            </a:r>
          </a:p>
        </p:txBody>
      </p:sp>
      <p:sp>
        <p:nvSpPr>
          <p:cNvPr id="17422" name="Line 9"/>
          <p:cNvSpPr>
            <a:spLocks noChangeShapeType="1"/>
          </p:cNvSpPr>
          <p:nvPr/>
        </p:nvSpPr>
        <p:spPr bwMode="auto">
          <a:xfrm flipV="1">
            <a:off x="4800600" y="1520825"/>
            <a:ext cx="1160463" cy="384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4" name="Line 37"/>
          <p:cNvSpPr>
            <a:spLocks noChangeShapeType="1"/>
          </p:cNvSpPr>
          <p:nvPr/>
        </p:nvSpPr>
        <p:spPr bwMode="auto">
          <a:xfrm>
            <a:off x="7620000" y="1520825"/>
            <a:ext cx="0" cy="460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867400" y="6426716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Lecture notes from </a:t>
            </a:r>
            <a:r>
              <a:rPr lang="en-US" b="1" dirty="0" smtClean="0"/>
              <a:t>CS598CXZ</a:t>
            </a:r>
            <a:endParaRPr lang="en-US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7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Learning to rank</a:t>
            </a:r>
          </a:p>
          <a:p>
            <a:pPr lvl="1"/>
            <a:r>
              <a:rPr lang="en-US" dirty="0" smtClean="0"/>
              <a:t>Automatic combination of ranking features for optimizing IR evaluation metrics</a:t>
            </a:r>
          </a:p>
          <a:p>
            <a:r>
              <a:rPr lang="en-US" dirty="0" smtClean="0"/>
              <a:t>Approaches</a:t>
            </a:r>
          </a:p>
          <a:p>
            <a:pPr lvl="1"/>
            <a:r>
              <a:rPr lang="en-US" dirty="0" err="1"/>
              <a:t>Pointwise</a:t>
            </a:r>
            <a:endParaRPr lang="en-US" dirty="0"/>
          </a:p>
          <a:p>
            <a:pPr lvl="2"/>
            <a:r>
              <a:rPr lang="en-US" dirty="0"/>
              <a:t>Fit the relevance labels individually</a:t>
            </a:r>
          </a:p>
          <a:p>
            <a:pPr lvl="1"/>
            <a:r>
              <a:rPr lang="en-US" dirty="0"/>
              <a:t>Pairwise</a:t>
            </a:r>
          </a:p>
          <a:p>
            <a:pPr lvl="2"/>
            <a:r>
              <a:rPr lang="en-US" dirty="0"/>
              <a:t>Fit the relative orders</a:t>
            </a:r>
          </a:p>
          <a:p>
            <a:pPr lvl="1"/>
            <a:r>
              <a:rPr lang="en-US" dirty="0" err="1"/>
              <a:t>Listwise</a:t>
            </a:r>
            <a:endParaRPr lang="en-US" dirty="0"/>
          </a:p>
          <a:p>
            <a:pPr lvl="2"/>
            <a:r>
              <a:rPr lang="en-US" dirty="0"/>
              <a:t>Fit the whole order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8" descr="http://1.bp.blogspot.com/-cON2-5rb_Ww/T6LLdMQeM2I/AAAAAAAADyY/mPISgtHOYa0/s1600/Rodica+clip+a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-95251"/>
            <a:ext cx="1652423" cy="222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50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55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Comparisons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Ranking performance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667000"/>
            <a:ext cx="6845334" cy="2776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1600200" y="4724400"/>
            <a:ext cx="6400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51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0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Comparisons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Winning count</a:t>
            </a:r>
          </a:p>
          <a:p>
            <a:pPr lvl="1"/>
            <a:r>
              <a:rPr lang="en-US" dirty="0" smtClean="0"/>
              <a:t>Over seven different data sets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947987"/>
            <a:ext cx="7587766" cy="322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1295400" y="5410200"/>
            <a:ext cx="6858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52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0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Comparisons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experiments</a:t>
            </a:r>
          </a:p>
          <a:p>
            <a:pPr lvl="1"/>
            <a:r>
              <a:rPr lang="en-US" dirty="0" smtClean="0"/>
              <a:t>1.2k queries, 45.5K documents with </a:t>
            </a:r>
            <a:r>
              <a:rPr lang="en-US" dirty="0"/>
              <a:t>1890 features</a:t>
            </a:r>
          </a:p>
          <a:p>
            <a:pPr lvl="1"/>
            <a:r>
              <a:rPr lang="en-US" dirty="0" smtClean="0"/>
              <a:t>800 queries for training, 400 queries for testing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119029"/>
              </p:ext>
            </p:extLst>
          </p:nvPr>
        </p:nvGraphicFramePr>
        <p:xfrm>
          <a:off x="1143000" y="3511942"/>
          <a:ext cx="6781800" cy="269206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24000"/>
                <a:gridCol w="1066800"/>
                <a:gridCol w="1066800"/>
                <a:gridCol w="1066800"/>
                <a:gridCol w="1066800"/>
                <a:gridCol w="990600"/>
              </a:tblGrid>
              <a:tr h="357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MAP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P@1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ERR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MRR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NDCG@5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50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ListNET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i="1" u="none" strike="noStrike" dirty="0">
                          <a:effectLst/>
                        </a:rPr>
                        <a:t>0.2863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i="1" u="none" strike="noStrike" dirty="0">
                          <a:effectLst/>
                        </a:rPr>
                        <a:t>0.2074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i="1" u="none" strike="noStrike" dirty="0">
                          <a:effectLst/>
                        </a:rPr>
                        <a:t>0.1661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i="1" u="none" strike="noStrike" dirty="0">
                          <a:effectLst/>
                        </a:rPr>
                        <a:t>0.3714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i="1" u="none" strike="noStrike" dirty="0">
                          <a:effectLst/>
                        </a:rPr>
                        <a:t>0.2949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66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LambdaMART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0.4644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0.4630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0.2654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0.6105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0.5236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050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RankNET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0.3005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0.2222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0.1873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0.3816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0.3386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66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RankBoost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0.4548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0.4370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0.2463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0.5829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0.4866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66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RankingSVM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0.3507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0.2370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0.1895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0.4154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0.3585</a:t>
                      </a:r>
                    </a:p>
                  </a:txBody>
                  <a:tcPr marL="9525" marR="9525" marT="9525" marB="0" anchor="ctr"/>
                </a:tc>
              </a:tr>
              <a:tr h="266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AdaRank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0.4321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0.4111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0.2307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0.5482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0.4421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66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pLogistic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0.4519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0.3926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0.2489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0.5535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0.4945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050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Logistic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0.4348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0.3778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0.2410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0.5526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0.4762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53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4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of the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they really optimizing?</a:t>
            </a:r>
          </a:p>
          <a:p>
            <a:pPr lvl="1"/>
            <a:r>
              <a:rPr lang="en-US" dirty="0" smtClean="0"/>
              <a:t>Relation with IR metrics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596900" y="2920393"/>
            <a:ext cx="7937500" cy="2337407"/>
          </a:xfrm>
          <a:custGeom>
            <a:avLst/>
            <a:gdLst>
              <a:gd name="connsiteX0" fmla="*/ 0 w 7937500"/>
              <a:gd name="connsiteY0" fmla="*/ 1701800 h 2337407"/>
              <a:gd name="connsiteX1" fmla="*/ 1168400 w 7937500"/>
              <a:gd name="connsiteY1" fmla="*/ 787400 h 2337407"/>
              <a:gd name="connsiteX2" fmla="*/ 1536700 w 7937500"/>
              <a:gd name="connsiteY2" fmla="*/ 1346200 h 2337407"/>
              <a:gd name="connsiteX3" fmla="*/ 1739900 w 7937500"/>
              <a:gd name="connsiteY3" fmla="*/ 1574800 h 2337407"/>
              <a:gd name="connsiteX4" fmla="*/ 1879600 w 7937500"/>
              <a:gd name="connsiteY4" fmla="*/ 1981200 h 2337407"/>
              <a:gd name="connsiteX5" fmla="*/ 1905000 w 7937500"/>
              <a:gd name="connsiteY5" fmla="*/ 508000 h 2337407"/>
              <a:gd name="connsiteX6" fmla="*/ 2032000 w 7937500"/>
              <a:gd name="connsiteY6" fmla="*/ 1447800 h 2337407"/>
              <a:gd name="connsiteX7" fmla="*/ 2082800 w 7937500"/>
              <a:gd name="connsiteY7" fmla="*/ 863600 h 2337407"/>
              <a:gd name="connsiteX8" fmla="*/ 2235200 w 7937500"/>
              <a:gd name="connsiteY8" fmla="*/ 1193800 h 2337407"/>
              <a:gd name="connsiteX9" fmla="*/ 3035300 w 7937500"/>
              <a:gd name="connsiteY9" fmla="*/ 228600 h 2337407"/>
              <a:gd name="connsiteX10" fmla="*/ 3441700 w 7937500"/>
              <a:gd name="connsiteY10" fmla="*/ 2336800 h 2337407"/>
              <a:gd name="connsiteX11" fmla="*/ 5549900 w 7937500"/>
              <a:gd name="connsiteY11" fmla="*/ 457200 h 2337407"/>
              <a:gd name="connsiteX12" fmla="*/ 6096000 w 7937500"/>
              <a:gd name="connsiteY12" fmla="*/ 1422400 h 2337407"/>
              <a:gd name="connsiteX13" fmla="*/ 6591300 w 7937500"/>
              <a:gd name="connsiteY13" fmla="*/ 1689100 h 2337407"/>
              <a:gd name="connsiteX14" fmla="*/ 6718300 w 7937500"/>
              <a:gd name="connsiteY14" fmla="*/ 1333500 h 2337407"/>
              <a:gd name="connsiteX15" fmla="*/ 7239000 w 7937500"/>
              <a:gd name="connsiteY15" fmla="*/ 1752600 h 2337407"/>
              <a:gd name="connsiteX16" fmla="*/ 7493000 w 7937500"/>
              <a:gd name="connsiteY16" fmla="*/ 1320800 h 2337407"/>
              <a:gd name="connsiteX17" fmla="*/ 7937500 w 7937500"/>
              <a:gd name="connsiteY17" fmla="*/ 0 h 2337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937500" h="2337407">
                <a:moveTo>
                  <a:pt x="0" y="1701800"/>
                </a:moveTo>
                <a:cubicBezTo>
                  <a:pt x="456141" y="1274233"/>
                  <a:pt x="912283" y="846667"/>
                  <a:pt x="1168400" y="787400"/>
                </a:cubicBezTo>
                <a:cubicBezTo>
                  <a:pt x="1424517" y="728133"/>
                  <a:pt x="1441450" y="1214967"/>
                  <a:pt x="1536700" y="1346200"/>
                </a:cubicBezTo>
                <a:cubicBezTo>
                  <a:pt x="1631950" y="1477433"/>
                  <a:pt x="1682750" y="1468967"/>
                  <a:pt x="1739900" y="1574800"/>
                </a:cubicBezTo>
                <a:cubicBezTo>
                  <a:pt x="1797050" y="1680633"/>
                  <a:pt x="1852083" y="2159000"/>
                  <a:pt x="1879600" y="1981200"/>
                </a:cubicBezTo>
                <a:cubicBezTo>
                  <a:pt x="1907117" y="1803400"/>
                  <a:pt x="1879600" y="596900"/>
                  <a:pt x="1905000" y="508000"/>
                </a:cubicBezTo>
                <a:cubicBezTo>
                  <a:pt x="1930400" y="419100"/>
                  <a:pt x="2002367" y="1388533"/>
                  <a:pt x="2032000" y="1447800"/>
                </a:cubicBezTo>
                <a:cubicBezTo>
                  <a:pt x="2061633" y="1507067"/>
                  <a:pt x="2048933" y="905933"/>
                  <a:pt x="2082800" y="863600"/>
                </a:cubicBezTo>
                <a:cubicBezTo>
                  <a:pt x="2116667" y="821267"/>
                  <a:pt x="2076450" y="1299633"/>
                  <a:pt x="2235200" y="1193800"/>
                </a:cubicBezTo>
                <a:cubicBezTo>
                  <a:pt x="2393950" y="1087967"/>
                  <a:pt x="2834217" y="38100"/>
                  <a:pt x="3035300" y="228600"/>
                </a:cubicBezTo>
                <a:cubicBezTo>
                  <a:pt x="3236383" y="419100"/>
                  <a:pt x="3022600" y="2298700"/>
                  <a:pt x="3441700" y="2336800"/>
                </a:cubicBezTo>
                <a:cubicBezTo>
                  <a:pt x="3860800" y="2374900"/>
                  <a:pt x="5107517" y="609600"/>
                  <a:pt x="5549900" y="457200"/>
                </a:cubicBezTo>
                <a:cubicBezTo>
                  <a:pt x="5992283" y="304800"/>
                  <a:pt x="5922433" y="1217083"/>
                  <a:pt x="6096000" y="1422400"/>
                </a:cubicBezTo>
                <a:cubicBezTo>
                  <a:pt x="6269567" y="1627717"/>
                  <a:pt x="6487583" y="1703917"/>
                  <a:pt x="6591300" y="1689100"/>
                </a:cubicBezTo>
                <a:cubicBezTo>
                  <a:pt x="6695017" y="1674283"/>
                  <a:pt x="6610350" y="1322917"/>
                  <a:pt x="6718300" y="1333500"/>
                </a:cubicBezTo>
                <a:cubicBezTo>
                  <a:pt x="6826250" y="1344083"/>
                  <a:pt x="7109883" y="1754717"/>
                  <a:pt x="7239000" y="1752600"/>
                </a:cubicBezTo>
                <a:cubicBezTo>
                  <a:pt x="7368117" y="1750483"/>
                  <a:pt x="7376583" y="1612900"/>
                  <a:pt x="7493000" y="1320800"/>
                </a:cubicBezTo>
                <a:cubicBezTo>
                  <a:pt x="7609417" y="1028700"/>
                  <a:pt x="7876117" y="209550"/>
                  <a:pt x="793750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/>
          <p:cNvSpPr/>
          <p:nvPr/>
        </p:nvSpPr>
        <p:spPr>
          <a:xfrm rot="10800000">
            <a:off x="-152399" y="2209800"/>
            <a:ext cx="9067800" cy="3124200"/>
          </a:xfrm>
          <a:prstGeom prst="arc">
            <a:avLst>
              <a:gd name="adj1" fmla="val 11224079"/>
              <a:gd name="adj2" fmla="val 2105061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52400" y="4610100"/>
            <a:ext cx="4114800" cy="38100"/>
          </a:xfrm>
          <a:prstGeom prst="line">
            <a:avLst/>
          </a:prstGeom>
          <a:ln w="2857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524000" y="3086100"/>
            <a:ext cx="4114800" cy="3810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86200" y="3403937"/>
            <a:ext cx="30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gap</a:t>
            </a:r>
            <a:endParaRPr lang="en-US" sz="2000" dirty="0"/>
          </a:p>
        </p:txBody>
      </p:sp>
      <p:sp>
        <p:nvSpPr>
          <p:cNvPr id="4" name="Freeform 3"/>
          <p:cNvSpPr/>
          <p:nvPr/>
        </p:nvSpPr>
        <p:spPr>
          <a:xfrm>
            <a:off x="304800" y="3505200"/>
            <a:ext cx="8458200" cy="1928152"/>
          </a:xfrm>
          <a:custGeom>
            <a:avLst/>
            <a:gdLst>
              <a:gd name="connsiteX0" fmla="*/ 0 w 8458200"/>
              <a:gd name="connsiteY0" fmla="*/ 520700 h 1928152"/>
              <a:gd name="connsiteX1" fmla="*/ 469900 w 8458200"/>
              <a:gd name="connsiteY1" fmla="*/ 1409700 h 1928152"/>
              <a:gd name="connsiteX2" fmla="*/ 2743200 w 8458200"/>
              <a:gd name="connsiteY2" fmla="*/ 1473200 h 1928152"/>
              <a:gd name="connsiteX3" fmla="*/ 3937000 w 8458200"/>
              <a:gd name="connsiteY3" fmla="*/ 1905000 h 1928152"/>
              <a:gd name="connsiteX4" fmla="*/ 5676900 w 8458200"/>
              <a:gd name="connsiteY4" fmla="*/ 673100 h 1928152"/>
              <a:gd name="connsiteX5" fmla="*/ 7226300 w 8458200"/>
              <a:gd name="connsiteY5" fmla="*/ 1612900 h 1928152"/>
              <a:gd name="connsiteX6" fmla="*/ 8458200 w 8458200"/>
              <a:gd name="connsiteY6" fmla="*/ 0 h 192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58200" h="1928152">
                <a:moveTo>
                  <a:pt x="0" y="520700"/>
                </a:moveTo>
                <a:cubicBezTo>
                  <a:pt x="6350" y="885825"/>
                  <a:pt x="12700" y="1250950"/>
                  <a:pt x="469900" y="1409700"/>
                </a:cubicBezTo>
                <a:cubicBezTo>
                  <a:pt x="927100" y="1568450"/>
                  <a:pt x="2165350" y="1390650"/>
                  <a:pt x="2743200" y="1473200"/>
                </a:cubicBezTo>
                <a:cubicBezTo>
                  <a:pt x="3321050" y="1555750"/>
                  <a:pt x="3448050" y="2038350"/>
                  <a:pt x="3937000" y="1905000"/>
                </a:cubicBezTo>
                <a:cubicBezTo>
                  <a:pt x="4425950" y="1771650"/>
                  <a:pt x="5128683" y="721783"/>
                  <a:pt x="5676900" y="673100"/>
                </a:cubicBezTo>
                <a:cubicBezTo>
                  <a:pt x="6225117" y="624417"/>
                  <a:pt x="6762750" y="1725083"/>
                  <a:pt x="7226300" y="1612900"/>
                </a:cubicBezTo>
                <a:cubicBezTo>
                  <a:pt x="7689850" y="1500717"/>
                  <a:pt x="8074025" y="750358"/>
                  <a:pt x="8458200" y="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3301999" y="3505200"/>
            <a:ext cx="5410201" cy="38100"/>
          </a:xfrm>
          <a:prstGeom prst="line">
            <a:avLst/>
          </a:prstGeom>
          <a:ln w="28575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54</a:t>
            </a:fld>
            <a:endParaRPr lang="en-US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257" y="2895600"/>
            <a:ext cx="13620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9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.1 -0.1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/>
      <p:bldP spid="10" grpId="1"/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Pointwise</a:t>
            </a:r>
            <a:r>
              <a:rPr lang="en-US" dirty="0" smtClean="0"/>
              <a:t>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Regression based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Classification based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209800"/>
            <a:ext cx="5867400" cy="881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5638800" y="2971800"/>
            <a:ext cx="2819400" cy="810399"/>
            <a:chOff x="5943600" y="2971800"/>
            <a:chExt cx="2819400" cy="810399"/>
          </a:xfrm>
        </p:grpSpPr>
        <p:sp>
          <p:nvSpPr>
            <p:cNvPr id="5" name="TextBox 4"/>
            <p:cNvSpPr txBox="1"/>
            <p:nvPr/>
          </p:nvSpPr>
          <p:spPr>
            <a:xfrm>
              <a:off x="5943600" y="3320534"/>
              <a:ext cx="2819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Regression loss</a:t>
              </a:r>
              <a:endParaRPr lang="en-US" sz="2400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6400800" y="2971800"/>
              <a:ext cx="0" cy="348734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667000" y="3031867"/>
            <a:ext cx="2895600" cy="1516797"/>
            <a:chOff x="5943600" y="3004066"/>
            <a:chExt cx="2286000" cy="1516797"/>
          </a:xfrm>
        </p:grpSpPr>
        <p:sp>
          <p:nvSpPr>
            <p:cNvPr id="10" name="TextBox 9"/>
            <p:cNvSpPr txBox="1"/>
            <p:nvPr/>
          </p:nvSpPr>
          <p:spPr>
            <a:xfrm>
              <a:off x="5943600" y="3320534"/>
              <a:ext cx="2286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Discount coefficients in DCG</a:t>
              </a:r>
              <a:endParaRPr lang="en-US" sz="2400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7026442" y="3004066"/>
              <a:ext cx="0" cy="348734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551742"/>
            <a:ext cx="5638800" cy="858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5753100" y="5435600"/>
            <a:ext cx="2819400" cy="810399"/>
            <a:chOff x="5943600" y="2971800"/>
            <a:chExt cx="2819400" cy="810399"/>
          </a:xfrm>
        </p:grpSpPr>
        <p:sp>
          <p:nvSpPr>
            <p:cNvPr id="16" name="TextBox 15"/>
            <p:cNvSpPr txBox="1"/>
            <p:nvPr/>
          </p:nvSpPr>
          <p:spPr>
            <a:xfrm>
              <a:off x="5943600" y="3320534"/>
              <a:ext cx="2819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Classification loss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6400800" y="2971800"/>
              <a:ext cx="0" cy="348734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895600" y="5410200"/>
            <a:ext cx="2781300" cy="1516797"/>
            <a:chOff x="5943600" y="3004066"/>
            <a:chExt cx="2286000" cy="1516797"/>
          </a:xfrm>
        </p:grpSpPr>
        <p:sp>
          <p:nvSpPr>
            <p:cNvPr id="19" name="TextBox 18"/>
            <p:cNvSpPr txBox="1"/>
            <p:nvPr/>
          </p:nvSpPr>
          <p:spPr>
            <a:xfrm>
              <a:off x="5943600" y="3320534"/>
              <a:ext cx="2286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Discount coefficients in DCG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7102258" y="3004066"/>
              <a:ext cx="0" cy="348734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55</a:t>
            </a:fld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9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0988"/>
            <a:ext cx="8382000" cy="629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4600" y="6062246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From 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56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3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271463"/>
            <a:ext cx="8372475" cy="631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14600" y="6062246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From </a:t>
            </a:r>
            <a:endParaRPr lang="en-US" sz="1600" dirty="0">
              <a:solidFill>
                <a:srgbClr val="FF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962400" y="1746580"/>
            <a:ext cx="5257800" cy="844222"/>
            <a:chOff x="5361709" y="3320534"/>
            <a:chExt cx="2867891" cy="1200331"/>
          </a:xfrm>
        </p:grpSpPr>
        <p:sp>
          <p:nvSpPr>
            <p:cNvPr id="7" name="TextBox 6"/>
            <p:cNvSpPr txBox="1"/>
            <p:nvPr/>
          </p:nvSpPr>
          <p:spPr>
            <a:xfrm>
              <a:off x="5943600" y="3320534"/>
              <a:ext cx="2286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Discount coefficients in DCG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5361709" y="3920698"/>
              <a:ext cx="914400" cy="600167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57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29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Listwise</a:t>
            </a:r>
            <a:r>
              <a:rPr lang="en-US" dirty="0" smtClean="0"/>
              <a:t>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general analysis</a:t>
            </a:r>
          </a:p>
          <a:p>
            <a:pPr lvl="1"/>
            <a:r>
              <a:rPr lang="en-US" dirty="0" smtClean="0"/>
              <a:t>Method dependent</a:t>
            </a:r>
          </a:p>
          <a:p>
            <a:pPr lvl="1"/>
            <a:r>
              <a:rPr lang="en-US" dirty="0" smtClean="0"/>
              <a:t>Directness and consistency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58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73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 with Traditional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People have foreseen this topic long time ago</a:t>
            </a:r>
          </a:p>
          <a:p>
            <a:pPr lvl="1"/>
            <a:r>
              <a:rPr lang="en-US" dirty="0" smtClean="0"/>
              <a:t>Nicely fit in the risk minimization framework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59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0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Relevance 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Query matching</a:t>
            </a:r>
          </a:p>
          <a:p>
            <a:pPr lvl="1"/>
            <a:r>
              <a:rPr lang="en-US" dirty="0" smtClean="0"/>
              <a:t>Language model</a:t>
            </a:r>
          </a:p>
          <a:p>
            <a:pPr lvl="1"/>
            <a:r>
              <a:rPr lang="en-US" dirty="0" smtClean="0"/>
              <a:t>BM25</a:t>
            </a:r>
          </a:p>
          <a:p>
            <a:pPr lvl="1"/>
            <a:r>
              <a:rPr lang="en-US" dirty="0" smtClean="0"/>
              <a:t>Vector space cosine similarity</a:t>
            </a:r>
          </a:p>
          <a:p>
            <a:r>
              <a:rPr lang="en-US" dirty="0" smtClean="0"/>
              <a:t>Document importance</a:t>
            </a:r>
          </a:p>
          <a:p>
            <a:pPr lvl="1"/>
            <a:r>
              <a:rPr lang="en-US" dirty="0" smtClean="0"/>
              <a:t>PageRank</a:t>
            </a:r>
          </a:p>
          <a:p>
            <a:pPr lvl="1"/>
            <a:r>
              <a:rPr lang="en-US" dirty="0" smtClean="0"/>
              <a:t>HITS</a:t>
            </a:r>
          </a:p>
          <a:p>
            <a:pPr marL="51435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6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1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772400" cy="1143000"/>
          </a:xfrm>
        </p:spPr>
        <p:txBody>
          <a:bodyPr/>
          <a:lstStyle/>
          <a:p>
            <a:r>
              <a:rPr lang="en-US" sz="3600" smtClean="0">
                <a:latin typeface="Arial" charset="0"/>
                <a:cs typeface="Arial" charset="0"/>
              </a:rPr>
              <a:t>Applying Bayesian Decision Theory</a:t>
            </a:r>
            <a:endParaRPr lang="en-US" sz="1800" smtClean="0">
              <a:latin typeface="Arial" charset="0"/>
              <a:cs typeface="Arial" charset="0"/>
            </a:endParaRPr>
          </a:p>
        </p:txBody>
      </p:sp>
      <p:grpSp>
        <p:nvGrpSpPr>
          <p:cNvPr id="23555" name="Group 3"/>
          <p:cNvGrpSpPr>
            <a:grpSpLocks/>
          </p:cNvGrpSpPr>
          <p:nvPr/>
        </p:nvGrpSpPr>
        <p:grpSpPr bwMode="auto">
          <a:xfrm>
            <a:off x="476250" y="1905000"/>
            <a:ext cx="2308225" cy="2362200"/>
            <a:chOff x="300" y="1344"/>
            <a:chExt cx="1454" cy="1488"/>
          </a:xfrm>
        </p:grpSpPr>
        <p:sp>
          <p:nvSpPr>
            <p:cNvPr id="23603" name="Text Box 4"/>
            <p:cNvSpPr txBox="1">
              <a:spLocks noChangeArrowheads="1"/>
            </p:cNvSpPr>
            <p:nvPr/>
          </p:nvSpPr>
          <p:spPr bwMode="auto">
            <a:xfrm>
              <a:off x="309" y="1344"/>
              <a:ext cx="14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00CC"/>
                  </a:solidFill>
                  <a:latin typeface="Arial" charset="0"/>
                </a:rPr>
                <a:t>Choice: (D</a:t>
              </a:r>
              <a:r>
                <a:rPr lang="en-US" b="1" baseline="-25000">
                  <a:solidFill>
                    <a:srgbClr val="0000CC"/>
                  </a:solidFill>
                  <a:latin typeface="Arial" charset="0"/>
                </a:rPr>
                <a:t>1</a:t>
              </a:r>
              <a:r>
                <a:rPr lang="en-US" b="1">
                  <a:solidFill>
                    <a:srgbClr val="0000CC"/>
                  </a:solidFill>
                  <a:latin typeface="Arial" charset="0"/>
                </a:rPr>
                <a:t>,</a:t>
              </a:r>
              <a:r>
                <a:rPr lang="en-US" b="1">
                  <a:solidFill>
                    <a:srgbClr val="0000CC"/>
                  </a:solidFill>
                  <a:latin typeface="Arial" charset="0"/>
                  <a:sym typeface="Symbol" pitchFamily="18" charset="2"/>
                </a:rPr>
                <a:t></a:t>
              </a:r>
              <a:r>
                <a:rPr lang="en-US" b="1" baseline="-25000">
                  <a:solidFill>
                    <a:srgbClr val="0000CC"/>
                  </a:solidFill>
                  <a:latin typeface="Arial" charset="0"/>
                  <a:sym typeface="Symbol" pitchFamily="18" charset="2"/>
                </a:rPr>
                <a:t>1</a:t>
              </a:r>
              <a:r>
                <a:rPr lang="en-US" b="1">
                  <a:solidFill>
                    <a:srgbClr val="0000CC"/>
                  </a:solidFill>
                  <a:latin typeface="Arial" charset="0"/>
                  <a:sym typeface="Symbol" pitchFamily="18" charset="2"/>
                </a:rPr>
                <a:t>)</a:t>
              </a:r>
              <a:endParaRPr lang="en-US" b="1">
                <a:solidFill>
                  <a:srgbClr val="CC0000"/>
                </a:solidFill>
                <a:latin typeface="Arial" charset="0"/>
              </a:endParaRPr>
            </a:p>
          </p:txBody>
        </p:sp>
        <p:sp>
          <p:nvSpPr>
            <p:cNvPr id="23604" name="Text Box 5"/>
            <p:cNvSpPr txBox="1">
              <a:spLocks noChangeArrowheads="1"/>
            </p:cNvSpPr>
            <p:nvPr/>
          </p:nvSpPr>
          <p:spPr bwMode="auto">
            <a:xfrm>
              <a:off x="309" y="1728"/>
              <a:ext cx="14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00CC"/>
                  </a:solidFill>
                  <a:latin typeface="Arial" charset="0"/>
                </a:rPr>
                <a:t>Choice: (D</a:t>
              </a:r>
              <a:r>
                <a:rPr lang="en-US" b="1" baseline="-25000">
                  <a:solidFill>
                    <a:srgbClr val="0000CC"/>
                  </a:solidFill>
                  <a:latin typeface="Arial" charset="0"/>
                </a:rPr>
                <a:t>2</a:t>
              </a:r>
              <a:r>
                <a:rPr lang="en-US" b="1">
                  <a:solidFill>
                    <a:srgbClr val="0000CC"/>
                  </a:solidFill>
                  <a:latin typeface="Arial" charset="0"/>
                </a:rPr>
                <a:t>,</a:t>
              </a:r>
              <a:r>
                <a:rPr lang="en-US" b="1">
                  <a:solidFill>
                    <a:srgbClr val="0000CC"/>
                  </a:solidFill>
                  <a:latin typeface="Arial" charset="0"/>
                  <a:sym typeface="Symbol" pitchFamily="18" charset="2"/>
                </a:rPr>
                <a:t></a:t>
              </a:r>
              <a:r>
                <a:rPr lang="en-US" b="1" baseline="-25000">
                  <a:solidFill>
                    <a:srgbClr val="0000CC"/>
                  </a:solidFill>
                  <a:latin typeface="Arial" charset="0"/>
                  <a:sym typeface="Symbol" pitchFamily="18" charset="2"/>
                </a:rPr>
                <a:t>2</a:t>
              </a:r>
              <a:r>
                <a:rPr lang="en-US" b="1">
                  <a:solidFill>
                    <a:srgbClr val="0000CC"/>
                  </a:solidFill>
                  <a:latin typeface="Arial" charset="0"/>
                  <a:sym typeface="Symbol" pitchFamily="18" charset="2"/>
                </a:rPr>
                <a:t>)</a:t>
              </a:r>
              <a:endParaRPr lang="en-US" b="1">
                <a:solidFill>
                  <a:srgbClr val="0000CC"/>
                </a:solidFill>
                <a:latin typeface="Arial" charset="0"/>
              </a:endParaRPr>
            </a:p>
          </p:txBody>
        </p:sp>
        <p:sp>
          <p:nvSpPr>
            <p:cNvPr id="23605" name="Text Box 6"/>
            <p:cNvSpPr txBox="1">
              <a:spLocks noChangeArrowheads="1"/>
            </p:cNvSpPr>
            <p:nvPr/>
          </p:nvSpPr>
          <p:spPr bwMode="auto">
            <a:xfrm>
              <a:off x="300" y="2544"/>
              <a:ext cx="145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00CC"/>
                  </a:solidFill>
                  <a:latin typeface="Arial" charset="0"/>
                </a:rPr>
                <a:t>Choice: (D</a:t>
              </a:r>
              <a:r>
                <a:rPr lang="en-US" b="1" baseline="-25000">
                  <a:solidFill>
                    <a:srgbClr val="0000CC"/>
                  </a:solidFill>
                  <a:latin typeface="Arial" charset="0"/>
                </a:rPr>
                <a:t>n</a:t>
              </a:r>
              <a:r>
                <a:rPr lang="en-US" b="1">
                  <a:solidFill>
                    <a:srgbClr val="0000CC"/>
                  </a:solidFill>
                  <a:latin typeface="Arial" charset="0"/>
                </a:rPr>
                <a:t>,</a:t>
              </a:r>
              <a:r>
                <a:rPr lang="en-US" b="1">
                  <a:solidFill>
                    <a:srgbClr val="0000CC"/>
                  </a:solidFill>
                  <a:latin typeface="Arial" charset="0"/>
                  <a:sym typeface="Symbol" pitchFamily="18" charset="2"/>
                </a:rPr>
                <a:t></a:t>
              </a:r>
              <a:r>
                <a:rPr lang="en-US" b="1" baseline="-25000">
                  <a:solidFill>
                    <a:srgbClr val="0000CC"/>
                  </a:solidFill>
                  <a:latin typeface="Arial" charset="0"/>
                  <a:sym typeface="Symbol" pitchFamily="18" charset="2"/>
                </a:rPr>
                <a:t>n</a:t>
              </a:r>
              <a:r>
                <a:rPr lang="en-US" b="1">
                  <a:solidFill>
                    <a:srgbClr val="0000CC"/>
                  </a:solidFill>
                  <a:latin typeface="Arial" charset="0"/>
                  <a:sym typeface="Symbol" pitchFamily="18" charset="2"/>
                </a:rPr>
                <a:t>)</a:t>
              </a:r>
              <a:endParaRPr lang="en-US" b="1">
                <a:solidFill>
                  <a:srgbClr val="0000CC"/>
                </a:solidFill>
                <a:latin typeface="Arial" charset="0"/>
              </a:endParaRPr>
            </a:p>
          </p:txBody>
        </p:sp>
      </p:grpSp>
      <p:grpSp>
        <p:nvGrpSpPr>
          <p:cNvPr id="23556" name="Group 7"/>
          <p:cNvGrpSpPr>
            <a:grpSpLocks/>
          </p:cNvGrpSpPr>
          <p:nvPr/>
        </p:nvGrpSpPr>
        <p:grpSpPr bwMode="auto">
          <a:xfrm>
            <a:off x="6705600" y="1368425"/>
            <a:ext cx="2163763" cy="2925763"/>
            <a:chOff x="4224" y="1006"/>
            <a:chExt cx="1363" cy="1843"/>
          </a:xfrm>
        </p:grpSpPr>
        <p:sp>
          <p:nvSpPr>
            <p:cNvPr id="23595" name="AutoShape 8"/>
            <p:cNvSpPr>
              <a:spLocks noChangeArrowheads="1"/>
            </p:cNvSpPr>
            <p:nvPr/>
          </p:nvSpPr>
          <p:spPr bwMode="auto">
            <a:xfrm>
              <a:off x="4272" y="1985"/>
              <a:ext cx="240" cy="192"/>
            </a:xfrm>
            <a:prstGeom prst="foldedCorner">
              <a:avLst>
                <a:gd name="adj" fmla="val 12500"/>
              </a:avLst>
            </a:prstGeom>
            <a:solidFill>
              <a:srgbClr val="008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6" name="AutoShape 9"/>
            <p:cNvSpPr>
              <a:spLocks noChangeArrowheads="1"/>
            </p:cNvSpPr>
            <p:nvPr/>
          </p:nvSpPr>
          <p:spPr bwMode="auto">
            <a:xfrm>
              <a:off x="4272" y="1601"/>
              <a:ext cx="240" cy="192"/>
            </a:xfrm>
            <a:prstGeom prst="foldedCorner">
              <a:avLst>
                <a:gd name="adj" fmla="val 12500"/>
              </a:avLst>
            </a:prstGeom>
            <a:solidFill>
              <a:srgbClr val="008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7" name="AutoShape 10"/>
            <p:cNvSpPr>
              <a:spLocks noChangeArrowheads="1"/>
            </p:cNvSpPr>
            <p:nvPr/>
          </p:nvSpPr>
          <p:spPr bwMode="auto">
            <a:xfrm>
              <a:off x="4272" y="1121"/>
              <a:ext cx="144" cy="192"/>
            </a:xfrm>
            <a:prstGeom prst="foldedCorner">
              <a:avLst>
                <a:gd name="adj" fmla="val 12500"/>
              </a:avLst>
            </a:prstGeom>
            <a:solidFill>
              <a:srgbClr val="0066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8" name="AutoShape 11"/>
            <p:cNvSpPr>
              <a:spLocks noChangeArrowheads="1"/>
            </p:cNvSpPr>
            <p:nvPr/>
          </p:nvSpPr>
          <p:spPr bwMode="auto">
            <a:xfrm>
              <a:off x="4272" y="2657"/>
              <a:ext cx="240" cy="192"/>
            </a:xfrm>
            <a:prstGeom prst="foldedCorner">
              <a:avLst>
                <a:gd name="adj" fmla="val 12500"/>
              </a:avLst>
            </a:prstGeom>
            <a:solidFill>
              <a:srgbClr val="008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9" name="Text Box 12"/>
            <p:cNvSpPr txBox="1">
              <a:spLocks noChangeArrowheads="1"/>
            </p:cNvSpPr>
            <p:nvPr/>
          </p:nvSpPr>
          <p:spPr bwMode="auto">
            <a:xfrm>
              <a:off x="4224" y="2177"/>
              <a:ext cx="30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 sz="3200">
                  <a:latin typeface="Times New Roman" pitchFamily="18" charset="0"/>
                </a:rPr>
                <a:t>...</a:t>
              </a:r>
            </a:p>
          </p:txBody>
        </p:sp>
        <p:sp>
          <p:nvSpPr>
            <p:cNvPr id="23600" name="Text Box 13"/>
            <p:cNvSpPr txBox="1">
              <a:spLocks noChangeArrowheads="1"/>
            </p:cNvSpPr>
            <p:nvPr/>
          </p:nvSpPr>
          <p:spPr bwMode="auto">
            <a:xfrm>
              <a:off x="4648" y="1006"/>
              <a:ext cx="693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 sz="2000">
                  <a:solidFill>
                    <a:srgbClr val="006666"/>
                  </a:solidFill>
                  <a:latin typeface="Arial" charset="0"/>
                </a:rPr>
                <a:t>query</a:t>
              </a:r>
              <a:r>
                <a:rPr lang="en-US" sz="2000" b="1">
                  <a:solidFill>
                    <a:srgbClr val="006666"/>
                  </a:solidFill>
                  <a:latin typeface="Arial" charset="0"/>
                </a:rPr>
                <a:t>  </a:t>
              </a:r>
              <a:r>
                <a:rPr lang="en-US" sz="2000" i="1">
                  <a:solidFill>
                    <a:srgbClr val="006666"/>
                  </a:solidFill>
                  <a:latin typeface="Arial" charset="0"/>
                </a:rPr>
                <a:t>q</a:t>
              </a:r>
              <a:endParaRPr lang="en-US" sz="2000" b="1">
                <a:solidFill>
                  <a:srgbClr val="006666"/>
                </a:solidFill>
                <a:latin typeface="Arial" charset="0"/>
              </a:endParaRPr>
            </a:p>
            <a:p>
              <a:pPr eaLnBrk="1" hangingPunct="1"/>
              <a:r>
                <a:rPr lang="en-US" sz="2000">
                  <a:solidFill>
                    <a:srgbClr val="006666"/>
                  </a:solidFill>
                  <a:latin typeface="Arial" charset="0"/>
                </a:rPr>
                <a:t>user</a:t>
              </a:r>
              <a:r>
                <a:rPr lang="en-US" sz="2000" b="1">
                  <a:solidFill>
                    <a:srgbClr val="006666"/>
                  </a:solidFill>
                  <a:latin typeface="Arial" charset="0"/>
                </a:rPr>
                <a:t> </a:t>
              </a:r>
              <a:r>
                <a:rPr lang="en-US" sz="2000" i="1">
                  <a:solidFill>
                    <a:srgbClr val="006666"/>
                  </a:solidFill>
                  <a:latin typeface="Arial" charset="0"/>
                </a:rPr>
                <a:t>U</a:t>
              </a:r>
              <a:endParaRPr lang="en-US" sz="2000" b="1">
                <a:solidFill>
                  <a:srgbClr val="006666"/>
                </a:solidFill>
                <a:latin typeface="Arial" charset="0"/>
              </a:endParaRPr>
            </a:p>
          </p:txBody>
        </p:sp>
        <p:sp>
          <p:nvSpPr>
            <p:cNvPr id="23601" name="Text Box 14"/>
            <p:cNvSpPr txBox="1">
              <a:spLocks noChangeArrowheads="1"/>
            </p:cNvSpPr>
            <p:nvPr/>
          </p:nvSpPr>
          <p:spPr bwMode="auto">
            <a:xfrm>
              <a:off x="4752" y="2112"/>
              <a:ext cx="835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 sz="2000">
                  <a:solidFill>
                    <a:srgbClr val="006666"/>
                  </a:solidFill>
                  <a:latin typeface="Arial" charset="0"/>
                </a:rPr>
                <a:t>doc set</a:t>
              </a:r>
              <a:r>
                <a:rPr lang="en-US">
                  <a:solidFill>
                    <a:srgbClr val="006666"/>
                  </a:solidFill>
                  <a:latin typeface="Arial" charset="0"/>
                </a:rPr>
                <a:t> </a:t>
              </a:r>
              <a:r>
                <a:rPr lang="en-US" sz="2000" i="1">
                  <a:solidFill>
                    <a:srgbClr val="006666"/>
                  </a:solidFill>
                  <a:latin typeface="Arial" charset="0"/>
                </a:rPr>
                <a:t>C</a:t>
              </a:r>
              <a:endParaRPr lang="en-US">
                <a:solidFill>
                  <a:srgbClr val="006666"/>
                </a:solidFill>
                <a:latin typeface="Arial" charset="0"/>
              </a:endParaRPr>
            </a:p>
            <a:p>
              <a:pPr eaLnBrk="1" hangingPunct="1"/>
              <a:r>
                <a:rPr lang="en-US" sz="2000">
                  <a:solidFill>
                    <a:srgbClr val="006666"/>
                  </a:solidFill>
                  <a:latin typeface="Arial" charset="0"/>
                </a:rPr>
                <a:t>source</a:t>
              </a:r>
              <a:r>
                <a:rPr lang="en-US">
                  <a:solidFill>
                    <a:srgbClr val="006666"/>
                  </a:solidFill>
                  <a:latin typeface="Arial" charset="0"/>
                </a:rPr>
                <a:t> </a:t>
              </a:r>
              <a:r>
                <a:rPr lang="en-US" sz="2000" i="1">
                  <a:solidFill>
                    <a:srgbClr val="006666"/>
                  </a:solidFill>
                  <a:latin typeface="Arial" charset="0"/>
                </a:rPr>
                <a:t>S</a:t>
              </a:r>
              <a:endParaRPr lang="en-US">
                <a:solidFill>
                  <a:srgbClr val="006666"/>
                </a:solidFill>
                <a:latin typeface="Arial" charset="0"/>
              </a:endParaRPr>
            </a:p>
          </p:txBody>
        </p:sp>
        <p:sp>
          <p:nvSpPr>
            <p:cNvPr id="23602" name="AutoShape 15"/>
            <p:cNvSpPr>
              <a:spLocks/>
            </p:cNvSpPr>
            <p:nvPr/>
          </p:nvSpPr>
          <p:spPr bwMode="auto">
            <a:xfrm>
              <a:off x="4656" y="1793"/>
              <a:ext cx="48" cy="960"/>
            </a:xfrm>
            <a:prstGeom prst="rightBrace">
              <a:avLst>
                <a:gd name="adj1" fmla="val 166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4800600" y="1524000"/>
            <a:ext cx="1828800" cy="2860675"/>
            <a:chOff x="3024" y="1104"/>
            <a:chExt cx="1152" cy="1802"/>
          </a:xfrm>
        </p:grpSpPr>
        <p:sp>
          <p:nvSpPr>
            <p:cNvPr id="23589" name="Text Box 17"/>
            <p:cNvSpPr txBox="1">
              <a:spLocks noChangeArrowheads="1"/>
            </p:cNvSpPr>
            <p:nvPr/>
          </p:nvSpPr>
          <p:spPr bwMode="auto">
            <a:xfrm>
              <a:off x="3024" y="1104"/>
              <a:ext cx="2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rgbClr val="006666"/>
                  </a:solidFill>
                  <a:latin typeface="Times New Roman" pitchFamily="18" charset="0"/>
                  <a:sym typeface="Symbol" pitchFamily="18" charset="2"/>
                </a:rPr>
                <a:t></a:t>
              </a:r>
              <a:r>
                <a:rPr lang="en-US" baseline="-25000">
                  <a:solidFill>
                    <a:srgbClr val="006666"/>
                  </a:solidFill>
                  <a:latin typeface="Times New Roman" pitchFamily="18" charset="0"/>
                  <a:sym typeface="Symbol" pitchFamily="18" charset="2"/>
                </a:rPr>
                <a:t>q</a:t>
              </a:r>
              <a:endParaRPr lang="en-US">
                <a:solidFill>
                  <a:srgbClr val="006666"/>
                </a:solidFill>
                <a:latin typeface="Times New Roman" pitchFamily="18" charset="0"/>
              </a:endParaRPr>
            </a:p>
          </p:txBody>
        </p:sp>
        <p:sp>
          <p:nvSpPr>
            <p:cNvPr id="23590" name="Rectangle 18"/>
            <p:cNvSpPr>
              <a:spLocks noChangeArrowheads="1"/>
            </p:cNvSpPr>
            <p:nvPr/>
          </p:nvSpPr>
          <p:spPr bwMode="auto">
            <a:xfrm>
              <a:off x="3068" y="1536"/>
              <a:ext cx="2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>
                  <a:solidFill>
                    <a:srgbClr val="006666"/>
                  </a:solidFill>
                  <a:sym typeface="Symbol" pitchFamily="18" charset="2"/>
                </a:rPr>
                <a:t></a:t>
              </a:r>
              <a:r>
                <a:rPr lang="en-US" baseline="-25000">
                  <a:solidFill>
                    <a:srgbClr val="006666"/>
                  </a:solidFill>
                  <a:sym typeface="Symbol" pitchFamily="18" charset="2"/>
                </a:rPr>
                <a:t>1</a:t>
              </a:r>
              <a:endParaRPr lang="en-US" baseline="-25000">
                <a:sym typeface="Symbol" pitchFamily="18" charset="2"/>
              </a:endParaRPr>
            </a:p>
          </p:txBody>
        </p:sp>
        <p:sp>
          <p:nvSpPr>
            <p:cNvPr id="23591" name="Rectangle 19"/>
            <p:cNvSpPr>
              <a:spLocks noChangeArrowheads="1"/>
            </p:cNvSpPr>
            <p:nvPr/>
          </p:nvSpPr>
          <p:spPr bwMode="auto">
            <a:xfrm>
              <a:off x="3116" y="2618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006666"/>
                  </a:solidFill>
                  <a:sym typeface="Symbol" pitchFamily="18" charset="2"/>
                </a:rPr>
                <a:t></a:t>
              </a:r>
              <a:r>
                <a:rPr lang="en-US" baseline="-25000">
                  <a:solidFill>
                    <a:srgbClr val="006666"/>
                  </a:solidFill>
                  <a:sym typeface="Symbol" pitchFamily="18" charset="2"/>
                </a:rPr>
                <a:t>N</a:t>
              </a:r>
              <a:endParaRPr lang="en-US" baseline="-25000">
                <a:sym typeface="Symbol" pitchFamily="18" charset="2"/>
              </a:endParaRPr>
            </a:p>
          </p:txBody>
        </p:sp>
        <p:sp>
          <p:nvSpPr>
            <p:cNvPr id="23592" name="Line 20"/>
            <p:cNvSpPr>
              <a:spLocks noChangeShapeType="1"/>
            </p:cNvSpPr>
            <p:nvPr/>
          </p:nvSpPr>
          <p:spPr bwMode="auto">
            <a:xfrm>
              <a:off x="3360" y="1248"/>
              <a:ext cx="768" cy="0"/>
            </a:xfrm>
            <a:prstGeom prst="line">
              <a:avLst/>
            </a:prstGeom>
            <a:noFill/>
            <a:ln w="9525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3" name="Line 21"/>
            <p:cNvSpPr>
              <a:spLocks noChangeShapeType="1"/>
            </p:cNvSpPr>
            <p:nvPr/>
          </p:nvSpPr>
          <p:spPr bwMode="auto">
            <a:xfrm>
              <a:off x="3360" y="1680"/>
              <a:ext cx="768" cy="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4" name="Line 22"/>
            <p:cNvSpPr>
              <a:spLocks noChangeShapeType="1"/>
            </p:cNvSpPr>
            <p:nvPr/>
          </p:nvSpPr>
          <p:spPr bwMode="auto">
            <a:xfrm>
              <a:off x="3408" y="2784"/>
              <a:ext cx="768" cy="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624663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8161119"/>
              </p:ext>
            </p:extLst>
          </p:nvPr>
        </p:nvGraphicFramePr>
        <p:xfrm>
          <a:off x="914400" y="4800600"/>
          <a:ext cx="7027863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5" name="Equation" r:id="rId3" imgW="2962331" imgH="333368" progId="Equation.3">
                  <p:embed/>
                </p:oleObj>
              </mc:Choice>
              <mc:Fallback>
                <p:oleObj name="Equation" r:id="rId3" imgW="2962331" imgH="33336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800600"/>
                        <a:ext cx="7027863" cy="890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24"/>
          <p:cNvGrpSpPr>
            <a:grpSpLocks/>
          </p:cNvGrpSpPr>
          <p:nvPr/>
        </p:nvGrpSpPr>
        <p:grpSpPr bwMode="auto">
          <a:xfrm>
            <a:off x="5346700" y="5484813"/>
            <a:ext cx="933450" cy="366712"/>
            <a:chOff x="3368" y="3503"/>
            <a:chExt cx="588" cy="231"/>
          </a:xfrm>
        </p:grpSpPr>
        <p:sp>
          <p:nvSpPr>
            <p:cNvPr id="23587" name="Line 25"/>
            <p:cNvSpPr>
              <a:spLocks noChangeShapeType="1"/>
            </p:cNvSpPr>
            <p:nvPr/>
          </p:nvSpPr>
          <p:spPr bwMode="auto">
            <a:xfrm>
              <a:off x="3504" y="3504"/>
              <a:ext cx="28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8" name="Text Box 26"/>
            <p:cNvSpPr txBox="1">
              <a:spLocks noChangeArrowheads="1"/>
            </p:cNvSpPr>
            <p:nvPr/>
          </p:nvSpPr>
          <p:spPr bwMode="auto">
            <a:xfrm>
              <a:off x="3368" y="3503"/>
              <a:ext cx="5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CC0000"/>
                  </a:solidFill>
                  <a:latin typeface="Arial" charset="0"/>
                </a:rPr>
                <a:t>hidden</a:t>
              </a:r>
            </a:p>
          </p:txBody>
        </p:sp>
      </p:grpSp>
      <p:grpSp>
        <p:nvGrpSpPr>
          <p:cNvPr id="6" name="Group 27"/>
          <p:cNvGrpSpPr>
            <a:grpSpLocks/>
          </p:cNvGrpSpPr>
          <p:nvPr/>
        </p:nvGrpSpPr>
        <p:grpSpPr bwMode="auto">
          <a:xfrm>
            <a:off x="6096000" y="5484813"/>
            <a:ext cx="1409700" cy="366712"/>
            <a:chOff x="3840" y="3503"/>
            <a:chExt cx="888" cy="231"/>
          </a:xfrm>
        </p:grpSpPr>
        <p:sp>
          <p:nvSpPr>
            <p:cNvPr id="23585" name="Line 28"/>
            <p:cNvSpPr>
              <a:spLocks noChangeShapeType="1"/>
            </p:cNvSpPr>
            <p:nvPr/>
          </p:nvSpPr>
          <p:spPr bwMode="auto">
            <a:xfrm>
              <a:off x="3840" y="3504"/>
              <a:ext cx="86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6" name="Text Box 29"/>
            <p:cNvSpPr txBox="1">
              <a:spLocks noChangeArrowheads="1"/>
            </p:cNvSpPr>
            <p:nvPr/>
          </p:nvSpPr>
          <p:spPr bwMode="auto">
            <a:xfrm>
              <a:off x="3972" y="3503"/>
              <a:ext cx="75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 sz="1800" b="1" dirty="0">
                  <a:solidFill>
                    <a:srgbClr val="CC0000"/>
                  </a:solidFill>
                  <a:latin typeface="Arial" charset="0"/>
                </a:rPr>
                <a:t>observed</a:t>
              </a:r>
            </a:p>
          </p:txBody>
        </p:sp>
      </p:grpSp>
      <p:grpSp>
        <p:nvGrpSpPr>
          <p:cNvPr id="7" name="Group 30"/>
          <p:cNvGrpSpPr>
            <a:grpSpLocks/>
          </p:cNvGrpSpPr>
          <p:nvPr/>
        </p:nvGrpSpPr>
        <p:grpSpPr bwMode="auto">
          <a:xfrm>
            <a:off x="3886200" y="5484813"/>
            <a:ext cx="1371600" cy="366712"/>
            <a:chOff x="2448" y="3503"/>
            <a:chExt cx="864" cy="231"/>
          </a:xfrm>
        </p:grpSpPr>
        <p:sp>
          <p:nvSpPr>
            <p:cNvPr id="23583" name="Text Box 31"/>
            <p:cNvSpPr txBox="1">
              <a:spLocks noChangeArrowheads="1"/>
            </p:cNvSpPr>
            <p:nvPr/>
          </p:nvSpPr>
          <p:spPr bwMode="auto">
            <a:xfrm>
              <a:off x="2692" y="3503"/>
              <a:ext cx="4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CC0000"/>
                  </a:solidFill>
                  <a:latin typeface="Arial" charset="0"/>
                </a:rPr>
                <a:t>loss</a:t>
              </a:r>
            </a:p>
          </p:txBody>
        </p:sp>
        <p:sp>
          <p:nvSpPr>
            <p:cNvPr id="23584" name="Line 32"/>
            <p:cNvSpPr>
              <a:spLocks noChangeShapeType="1"/>
            </p:cNvSpPr>
            <p:nvPr/>
          </p:nvSpPr>
          <p:spPr bwMode="auto">
            <a:xfrm>
              <a:off x="2448" y="3504"/>
              <a:ext cx="86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Group 33"/>
          <p:cNvGrpSpPr>
            <a:grpSpLocks/>
          </p:cNvGrpSpPr>
          <p:nvPr/>
        </p:nvGrpSpPr>
        <p:grpSpPr bwMode="auto">
          <a:xfrm>
            <a:off x="3733800" y="5943600"/>
            <a:ext cx="4267200" cy="457200"/>
            <a:chOff x="2352" y="3792"/>
            <a:chExt cx="2688" cy="288"/>
          </a:xfrm>
        </p:grpSpPr>
        <p:sp>
          <p:nvSpPr>
            <p:cNvPr id="23581" name="Line 34"/>
            <p:cNvSpPr>
              <a:spLocks noChangeShapeType="1"/>
            </p:cNvSpPr>
            <p:nvPr/>
          </p:nvSpPr>
          <p:spPr bwMode="auto">
            <a:xfrm>
              <a:off x="2352" y="3840"/>
              <a:ext cx="268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2" name="Text Box 35"/>
            <p:cNvSpPr txBox="1">
              <a:spLocks noChangeArrowheads="1"/>
            </p:cNvSpPr>
            <p:nvPr/>
          </p:nvSpPr>
          <p:spPr bwMode="auto">
            <a:xfrm>
              <a:off x="2604" y="3792"/>
              <a:ext cx="200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CC0000"/>
                  </a:solidFill>
                  <a:latin typeface="Arial" charset="0"/>
                </a:rPr>
                <a:t>Bayes risk for choice (D, </a:t>
              </a:r>
              <a:r>
                <a:rPr lang="en-US" b="1">
                  <a:solidFill>
                    <a:srgbClr val="CC0000"/>
                  </a:solidFill>
                  <a:latin typeface="Arial" charset="0"/>
                  <a:sym typeface="Symbol" pitchFamily="18" charset="2"/>
                </a:rPr>
                <a:t>)</a:t>
              </a:r>
              <a:endParaRPr lang="en-US" b="1" baseline="-25000">
                <a:solidFill>
                  <a:srgbClr val="CC0000"/>
                </a:solidFill>
                <a:latin typeface="Arial" charset="0"/>
                <a:sym typeface="Symbol" pitchFamily="18" charset="2"/>
              </a:endParaRPr>
            </a:p>
          </p:txBody>
        </p:sp>
      </p:grpSp>
      <p:grpSp>
        <p:nvGrpSpPr>
          <p:cNvPr id="9" name="Group 36"/>
          <p:cNvGrpSpPr>
            <a:grpSpLocks/>
          </p:cNvGrpSpPr>
          <p:nvPr/>
        </p:nvGrpSpPr>
        <p:grpSpPr bwMode="auto">
          <a:xfrm>
            <a:off x="549275" y="5334000"/>
            <a:ext cx="2381250" cy="822325"/>
            <a:chOff x="346" y="3408"/>
            <a:chExt cx="1500" cy="518"/>
          </a:xfrm>
        </p:grpSpPr>
        <p:sp>
          <p:nvSpPr>
            <p:cNvPr id="23579" name="Line 37"/>
            <p:cNvSpPr>
              <a:spLocks noChangeShapeType="1"/>
            </p:cNvSpPr>
            <p:nvPr/>
          </p:nvSpPr>
          <p:spPr bwMode="auto">
            <a:xfrm flipV="1">
              <a:off x="1392" y="3408"/>
              <a:ext cx="336" cy="2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0" name="Text Box 38"/>
            <p:cNvSpPr txBox="1">
              <a:spLocks noChangeArrowheads="1"/>
            </p:cNvSpPr>
            <p:nvPr/>
          </p:nvSpPr>
          <p:spPr bwMode="auto">
            <a:xfrm>
              <a:off x="346" y="3695"/>
              <a:ext cx="150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CC0000"/>
                  </a:solidFill>
                  <a:latin typeface="Arial" charset="0"/>
                </a:rPr>
                <a:t>RISK MINIMIZATION</a:t>
              </a:r>
              <a:endParaRPr lang="en-US" b="1">
                <a:latin typeface="Arial" charset="0"/>
              </a:endParaRPr>
            </a:p>
          </p:txBody>
        </p:sp>
      </p:grpSp>
      <p:grpSp>
        <p:nvGrpSpPr>
          <p:cNvPr id="10" name="Group 39"/>
          <p:cNvGrpSpPr>
            <a:grpSpLocks/>
          </p:cNvGrpSpPr>
          <p:nvPr/>
        </p:nvGrpSpPr>
        <p:grpSpPr bwMode="auto">
          <a:xfrm>
            <a:off x="2743200" y="1219200"/>
            <a:ext cx="2286000" cy="3378200"/>
            <a:chOff x="1680" y="912"/>
            <a:chExt cx="1440" cy="2128"/>
          </a:xfrm>
        </p:grpSpPr>
        <p:sp>
          <p:nvSpPr>
            <p:cNvPr id="23565" name="Text Box 40"/>
            <p:cNvSpPr txBox="1">
              <a:spLocks noChangeArrowheads="1"/>
            </p:cNvSpPr>
            <p:nvPr/>
          </p:nvSpPr>
          <p:spPr bwMode="auto">
            <a:xfrm>
              <a:off x="1968" y="912"/>
              <a:ext cx="479" cy="2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rgbClr val="CC0000"/>
                  </a:solidFill>
                  <a:latin typeface="Times New Roman" pitchFamily="18" charset="0"/>
                </a:rPr>
                <a:t>Loss</a:t>
              </a:r>
            </a:p>
            <a:p>
              <a:pPr eaLnBrk="1" hangingPunct="1"/>
              <a:endParaRPr lang="en-US">
                <a:solidFill>
                  <a:srgbClr val="CC0000"/>
                </a:solidFill>
                <a:latin typeface="Times New Roman" pitchFamily="18" charset="0"/>
              </a:endParaRPr>
            </a:p>
            <a:p>
              <a:pPr eaLnBrk="1" hangingPunct="1"/>
              <a:r>
                <a:rPr lang="en-US">
                  <a:solidFill>
                    <a:srgbClr val="CC0000"/>
                  </a:solidFill>
                  <a:latin typeface="Times New Roman" pitchFamily="18" charset="0"/>
                </a:rPr>
                <a:t>L</a:t>
              </a:r>
            </a:p>
            <a:p>
              <a:pPr eaLnBrk="1" hangingPunct="1"/>
              <a:endParaRPr lang="en-US">
                <a:solidFill>
                  <a:srgbClr val="CC0000"/>
                </a:solidFill>
                <a:latin typeface="Times New Roman" pitchFamily="18" charset="0"/>
              </a:endParaRPr>
            </a:p>
            <a:p>
              <a:pPr eaLnBrk="1" hangingPunct="1"/>
              <a:r>
                <a:rPr lang="en-US">
                  <a:solidFill>
                    <a:srgbClr val="CC0000"/>
                  </a:solidFill>
                  <a:latin typeface="Times New Roman" pitchFamily="18" charset="0"/>
                </a:rPr>
                <a:t>L</a:t>
              </a:r>
            </a:p>
            <a:p>
              <a:pPr eaLnBrk="1" hangingPunct="1"/>
              <a:endParaRPr lang="en-US">
                <a:solidFill>
                  <a:srgbClr val="CC0000"/>
                </a:solidFill>
                <a:latin typeface="Times New Roman" pitchFamily="18" charset="0"/>
              </a:endParaRPr>
            </a:p>
            <a:p>
              <a:pPr eaLnBrk="1" hangingPunct="1"/>
              <a:endParaRPr lang="en-US">
                <a:solidFill>
                  <a:srgbClr val="CC0000"/>
                </a:solidFill>
                <a:latin typeface="Times New Roman" pitchFamily="18" charset="0"/>
              </a:endParaRPr>
            </a:p>
            <a:p>
              <a:pPr eaLnBrk="1" hangingPunct="1"/>
              <a:r>
                <a:rPr lang="en-US">
                  <a:solidFill>
                    <a:srgbClr val="CC0000"/>
                  </a:solidFill>
                  <a:latin typeface="Times New Roman" pitchFamily="18" charset="0"/>
                </a:rPr>
                <a:t>L</a:t>
              </a:r>
            </a:p>
            <a:p>
              <a:pPr eaLnBrk="1" hangingPunct="1"/>
              <a:endParaRPr lang="en-US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  <p:grpSp>
          <p:nvGrpSpPr>
            <p:cNvPr id="23566" name="Group 41"/>
            <p:cNvGrpSpPr>
              <a:grpSpLocks/>
            </p:cNvGrpSpPr>
            <p:nvPr/>
          </p:nvGrpSpPr>
          <p:grpSpPr bwMode="auto">
            <a:xfrm>
              <a:off x="1680" y="1296"/>
              <a:ext cx="1440" cy="1488"/>
              <a:chOff x="1680" y="1296"/>
              <a:chExt cx="1440" cy="1488"/>
            </a:xfrm>
          </p:grpSpPr>
          <p:sp>
            <p:nvSpPr>
              <p:cNvPr id="23567" name="Line 42"/>
              <p:cNvSpPr>
                <a:spLocks noChangeShapeType="1"/>
              </p:cNvSpPr>
              <p:nvPr/>
            </p:nvSpPr>
            <p:spPr bwMode="auto">
              <a:xfrm>
                <a:off x="1680" y="1536"/>
                <a:ext cx="24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68" name="Line 43"/>
              <p:cNvSpPr>
                <a:spLocks noChangeShapeType="1"/>
              </p:cNvSpPr>
              <p:nvPr/>
            </p:nvSpPr>
            <p:spPr bwMode="auto">
              <a:xfrm>
                <a:off x="1680" y="1920"/>
                <a:ext cx="24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69" name="Line 44"/>
              <p:cNvSpPr>
                <a:spLocks noChangeShapeType="1"/>
              </p:cNvSpPr>
              <p:nvPr/>
            </p:nvSpPr>
            <p:spPr bwMode="auto">
              <a:xfrm flipV="1">
                <a:off x="1680" y="2736"/>
                <a:ext cx="24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70" name="Line 45"/>
              <p:cNvSpPr>
                <a:spLocks noChangeShapeType="1"/>
              </p:cNvSpPr>
              <p:nvPr/>
            </p:nvSpPr>
            <p:spPr bwMode="auto">
              <a:xfrm flipV="1">
                <a:off x="2208" y="1296"/>
                <a:ext cx="816" cy="24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71" name="Line 46"/>
              <p:cNvSpPr>
                <a:spLocks noChangeShapeType="1"/>
              </p:cNvSpPr>
              <p:nvPr/>
            </p:nvSpPr>
            <p:spPr bwMode="auto">
              <a:xfrm flipV="1">
                <a:off x="2208" y="1392"/>
                <a:ext cx="816" cy="528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72" name="Line 47"/>
              <p:cNvSpPr>
                <a:spLocks noChangeShapeType="1"/>
              </p:cNvSpPr>
              <p:nvPr/>
            </p:nvSpPr>
            <p:spPr bwMode="auto">
              <a:xfrm flipV="1">
                <a:off x="2208" y="1728"/>
                <a:ext cx="864" cy="24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73" name="Line 48"/>
              <p:cNvSpPr>
                <a:spLocks noChangeShapeType="1"/>
              </p:cNvSpPr>
              <p:nvPr/>
            </p:nvSpPr>
            <p:spPr bwMode="auto">
              <a:xfrm>
                <a:off x="2256" y="2064"/>
                <a:ext cx="864" cy="72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74" name="Line 49"/>
              <p:cNvSpPr>
                <a:spLocks noChangeShapeType="1"/>
              </p:cNvSpPr>
              <p:nvPr/>
            </p:nvSpPr>
            <p:spPr bwMode="auto">
              <a:xfrm>
                <a:off x="2208" y="1584"/>
                <a:ext cx="816" cy="48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75" name="Line 50"/>
              <p:cNvSpPr>
                <a:spLocks noChangeShapeType="1"/>
              </p:cNvSpPr>
              <p:nvPr/>
            </p:nvSpPr>
            <p:spPr bwMode="auto">
              <a:xfrm>
                <a:off x="2208" y="1680"/>
                <a:ext cx="912" cy="1056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76" name="Line 51"/>
              <p:cNvSpPr>
                <a:spLocks noChangeShapeType="1"/>
              </p:cNvSpPr>
              <p:nvPr/>
            </p:nvSpPr>
            <p:spPr bwMode="auto">
              <a:xfrm flipV="1">
                <a:off x="2208" y="1392"/>
                <a:ext cx="864" cy="1248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77" name="Line 52"/>
              <p:cNvSpPr>
                <a:spLocks noChangeShapeType="1"/>
              </p:cNvSpPr>
              <p:nvPr/>
            </p:nvSpPr>
            <p:spPr bwMode="auto">
              <a:xfrm flipV="1">
                <a:off x="2208" y="1776"/>
                <a:ext cx="864" cy="912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78" name="Line 53"/>
              <p:cNvSpPr>
                <a:spLocks noChangeShapeType="1"/>
              </p:cNvSpPr>
              <p:nvPr/>
            </p:nvSpPr>
            <p:spPr bwMode="auto">
              <a:xfrm>
                <a:off x="2208" y="2736"/>
                <a:ext cx="912" cy="48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3124200" y="4419600"/>
            <a:ext cx="2774950" cy="609600"/>
            <a:chOff x="3124200" y="4267200"/>
            <a:chExt cx="2774950" cy="609600"/>
          </a:xfrm>
        </p:grpSpPr>
        <p:sp>
          <p:nvSpPr>
            <p:cNvPr id="2" name="TextBox 1"/>
            <p:cNvSpPr txBox="1"/>
            <p:nvPr/>
          </p:nvSpPr>
          <p:spPr>
            <a:xfrm>
              <a:off x="3124200" y="4267200"/>
              <a:ext cx="27749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Metric to be optimized 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648200" y="4594255"/>
              <a:ext cx="0" cy="282545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715000" y="4406900"/>
            <a:ext cx="3505200" cy="603310"/>
            <a:chOff x="5715000" y="4254500"/>
            <a:chExt cx="3505200" cy="603310"/>
          </a:xfrm>
        </p:grpSpPr>
        <p:sp>
          <p:nvSpPr>
            <p:cNvPr id="55" name="TextBox 54"/>
            <p:cNvSpPr txBox="1"/>
            <p:nvPr/>
          </p:nvSpPr>
          <p:spPr>
            <a:xfrm>
              <a:off x="5715000" y="4254500"/>
              <a:ext cx="3505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7030A0"/>
                  </a:solidFill>
                </a:rPr>
                <a:t>Available ranking features</a:t>
              </a:r>
              <a:endParaRPr lang="en-US" sz="2000" dirty="0">
                <a:solidFill>
                  <a:srgbClr val="7030A0"/>
                </a:solidFill>
              </a:endParaRP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>
              <a:off x="6705600" y="4575265"/>
              <a:ext cx="0" cy="282545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60</a:t>
            </a:fld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4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Traditional Solution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Set-based models (choose D)</a:t>
            </a:r>
          </a:p>
          <a:p>
            <a:r>
              <a:rPr lang="en-US" dirty="0" smtClean="0">
                <a:latin typeface="Arial" charset="0"/>
                <a:cs typeface="Arial" charset="0"/>
              </a:rPr>
              <a:t>Ranking models (choose </a:t>
            </a:r>
            <a:r>
              <a:rPr lang="en-US" dirty="0" smtClean="0">
                <a:latin typeface="Arial" charset="0"/>
                <a:cs typeface="Arial" charset="0"/>
                <a:sym typeface="Symbol" pitchFamily="18" charset="2"/>
              </a:rPr>
              <a:t>)</a:t>
            </a:r>
            <a:endParaRPr 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Independent loss </a:t>
            </a:r>
          </a:p>
          <a:p>
            <a:pPr lvl="2"/>
            <a:r>
              <a:rPr lang="en-US" dirty="0" smtClean="0">
                <a:latin typeface="Arial" charset="0"/>
                <a:cs typeface="Arial" charset="0"/>
              </a:rPr>
              <a:t>Relevance-based loss</a:t>
            </a:r>
          </a:p>
          <a:p>
            <a:pPr lvl="2"/>
            <a:endParaRPr lang="en-US" dirty="0" smtClean="0">
              <a:latin typeface="Arial" charset="0"/>
              <a:cs typeface="Arial" charset="0"/>
            </a:endParaRPr>
          </a:p>
          <a:p>
            <a:pPr lvl="2"/>
            <a:r>
              <a:rPr lang="en-US" dirty="0" smtClean="0">
                <a:latin typeface="Arial" charset="0"/>
                <a:cs typeface="Arial" charset="0"/>
              </a:rPr>
              <a:t>Distance-based loss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Dependent loss </a:t>
            </a:r>
          </a:p>
          <a:p>
            <a:pPr lvl="2"/>
            <a:r>
              <a:rPr lang="en-US" dirty="0" smtClean="0">
                <a:latin typeface="Arial" charset="0"/>
                <a:cs typeface="Arial" charset="0"/>
              </a:rPr>
              <a:t>MMR loss </a:t>
            </a:r>
          </a:p>
          <a:p>
            <a:pPr lvl="2"/>
            <a:r>
              <a:rPr lang="en-US" dirty="0" smtClean="0">
                <a:latin typeface="Arial" charset="0"/>
                <a:cs typeface="Arial" charset="0"/>
              </a:rPr>
              <a:t>MDR loss</a:t>
            </a: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6750050" y="1660525"/>
            <a:ext cx="17843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r>
              <a:rPr lang="en-US" sz="2000" b="1" dirty="0">
                <a:solidFill>
                  <a:srgbClr val="0000FF"/>
                </a:solidFill>
                <a:latin typeface="Times New Roman" pitchFamily="18" charset="0"/>
              </a:rPr>
              <a:t>Boolean model</a:t>
            </a:r>
          </a:p>
        </p:txBody>
      </p:sp>
      <p:sp>
        <p:nvSpPr>
          <p:cNvPr id="24581" name="AutoShape 5"/>
          <p:cNvSpPr>
            <a:spLocks noChangeArrowheads="1"/>
          </p:cNvSpPr>
          <p:nvPr/>
        </p:nvSpPr>
        <p:spPr bwMode="auto">
          <a:xfrm>
            <a:off x="6334125" y="1811338"/>
            <a:ext cx="381000" cy="104775"/>
          </a:xfrm>
          <a:prstGeom prst="rightArrow">
            <a:avLst>
              <a:gd name="adj1" fmla="val 50000"/>
              <a:gd name="adj2" fmla="val 9090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5334000" y="3124200"/>
            <a:ext cx="3581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r>
              <a:rPr lang="en-US" sz="2000" b="1" dirty="0">
                <a:solidFill>
                  <a:srgbClr val="0000FF"/>
                </a:solidFill>
                <a:latin typeface="Times New Roman" pitchFamily="18" charset="0"/>
              </a:rPr>
              <a:t>Probabilistic relevance model </a:t>
            </a:r>
          </a:p>
          <a:p>
            <a:pPr eaLnBrk="1" hangingPunct="1"/>
            <a:r>
              <a:rPr lang="en-US" sz="2000" b="1" dirty="0">
                <a:solidFill>
                  <a:srgbClr val="0000FF"/>
                </a:solidFill>
                <a:latin typeface="Times New Roman" pitchFamily="18" charset="0"/>
              </a:rPr>
              <a:t>Generative Relevance Theory</a:t>
            </a:r>
            <a:endParaRPr lang="en-US" sz="2000" b="1" dirty="0">
              <a:latin typeface="Times New Roman" pitchFamily="18" charset="0"/>
            </a:endParaRPr>
          </a:p>
        </p:txBody>
      </p:sp>
      <p:sp>
        <p:nvSpPr>
          <p:cNvPr id="24583" name="AutoShape 7"/>
          <p:cNvSpPr>
            <a:spLocks noChangeArrowheads="1"/>
          </p:cNvSpPr>
          <p:nvPr/>
        </p:nvSpPr>
        <p:spPr bwMode="auto">
          <a:xfrm>
            <a:off x="4800600" y="3429000"/>
            <a:ext cx="381000" cy="152400"/>
          </a:xfrm>
          <a:prstGeom prst="rightArrow">
            <a:avLst>
              <a:gd name="adj1" fmla="val 50000"/>
              <a:gd name="adj2" fmla="val 6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4225925" y="5105400"/>
            <a:ext cx="28606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3333FF"/>
                </a:solidFill>
                <a:latin typeface="Times New Roman" pitchFamily="18" charset="0"/>
              </a:rPr>
              <a:t>Subtopic retrieval model</a:t>
            </a:r>
          </a:p>
        </p:txBody>
      </p:sp>
      <p:sp>
        <p:nvSpPr>
          <p:cNvPr id="24589" name="AutoShape 13"/>
          <p:cNvSpPr>
            <a:spLocks noChangeArrowheads="1"/>
          </p:cNvSpPr>
          <p:nvPr/>
        </p:nvSpPr>
        <p:spPr bwMode="auto">
          <a:xfrm>
            <a:off x="3200400" y="5129212"/>
            <a:ext cx="914400" cy="381000"/>
          </a:xfrm>
          <a:prstGeom prst="rightArrow">
            <a:avLst>
              <a:gd name="adj1" fmla="val 50000"/>
              <a:gd name="adj2" fmla="val 6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4590771" y="3862388"/>
            <a:ext cx="3562629" cy="1090612"/>
            <a:chOff x="4414559" y="3328988"/>
            <a:chExt cx="3562629" cy="1090612"/>
          </a:xfrm>
        </p:grpSpPr>
        <p:sp>
          <p:nvSpPr>
            <p:cNvPr id="24584" name="AutoShape 8"/>
            <p:cNvSpPr>
              <a:spLocks noChangeArrowheads="1"/>
            </p:cNvSpPr>
            <p:nvPr/>
          </p:nvSpPr>
          <p:spPr bwMode="auto">
            <a:xfrm>
              <a:off x="4414559" y="3770535"/>
              <a:ext cx="762000" cy="152400"/>
            </a:xfrm>
            <a:prstGeom prst="rightArrow">
              <a:avLst>
                <a:gd name="adj1" fmla="val 50000"/>
                <a:gd name="adj2" fmla="val 1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85" name="Text Box 9"/>
            <p:cNvSpPr txBox="1">
              <a:spLocks noChangeArrowheads="1"/>
            </p:cNvSpPr>
            <p:nvPr/>
          </p:nvSpPr>
          <p:spPr bwMode="auto">
            <a:xfrm>
              <a:off x="5434013" y="3328988"/>
              <a:ext cx="2347912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 sz="2000" b="1">
                  <a:solidFill>
                    <a:srgbClr val="0000FF"/>
                  </a:solidFill>
                  <a:latin typeface="Times New Roman" pitchFamily="18" charset="0"/>
                </a:rPr>
                <a:t>Vector-space Model</a:t>
              </a:r>
            </a:p>
          </p:txBody>
        </p:sp>
        <p:sp>
          <p:nvSpPr>
            <p:cNvPr id="24587" name="Text Box 11"/>
            <p:cNvSpPr txBox="1">
              <a:spLocks noChangeArrowheads="1"/>
            </p:cNvSpPr>
            <p:nvPr/>
          </p:nvSpPr>
          <p:spPr bwMode="auto">
            <a:xfrm>
              <a:off x="5443538" y="3633788"/>
              <a:ext cx="17716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 sz="2000" b="1" dirty="0">
                  <a:solidFill>
                    <a:srgbClr val="3333FF"/>
                  </a:solidFill>
                  <a:latin typeface="Times New Roman" pitchFamily="18" charset="0"/>
                </a:rPr>
                <a:t>Two-stage LM</a:t>
              </a:r>
            </a:p>
          </p:txBody>
        </p:sp>
        <p:sp>
          <p:nvSpPr>
            <p:cNvPr id="24588" name="Text Box 12"/>
            <p:cNvSpPr txBox="1">
              <a:spLocks noChangeArrowheads="1"/>
            </p:cNvSpPr>
            <p:nvPr/>
          </p:nvSpPr>
          <p:spPr bwMode="auto">
            <a:xfrm>
              <a:off x="5446713" y="4014788"/>
              <a:ext cx="253047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 sz="2000" b="1">
                  <a:solidFill>
                    <a:srgbClr val="3333FF"/>
                  </a:solidFill>
                  <a:latin typeface="Times New Roman" pitchFamily="18" charset="0"/>
                </a:rPr>
                <a:t>KL-divergence model</a:t>
              </a:r>
            </a:p>
          </p:txBody>
        </p:sp>
        <p:sp>
          <p:nvSpPr>
            <p:cNvPr id="24590" name="AutoShape 14"/>
            <p:cNvSpPr>
              <a:spLocks/>
            </p:cNvSpPr>
            <p:nvPr/>
          </p:nvSpPr>
          <p:spPr bwMode="auto">
            <a:xfrm>
              <a:off x="5257800" y="3505200"/>
              <a:ext cx="228600" cy="914400"/>
            </a:xfrm>
            <a:prstGeom prst="leftBrace">
              <a:avLst>
                <a:gd name="adj1" fmla="val 33333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591" name="AutoShape 15"/>
          <p:cNvSpPr>
            <a:spLocks/>
          </p:cNvSpPr>
          <p:nvPr/>
        </p:nvSpPr>
        <p:spPr bwMode="auto">
          <a:xfrm>
            <a:off x="5257800" y="3200400"/>
            <a:ext cx="76200" cy="533400"/>
          </a:xfrm>
          <a:prstGeom prst="leftBrace">
            <a:avLst>
              <a:gd name="adj1" fmla="val 58333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967287" y="2814935"/>
            <a:ext cx="1433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Pointwise</a:t>
            </a:r>
            <a:endParaRPr lang="en-US" sz="2400" b="1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181476" y="3043655"/>
            <a:ext cx="785812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084763" y="5715000"/>
            <a:ext cx="2611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Pairwise/</a:t>
            </a:r>
            <a:r>
              <a:rPr lang="en-US" sz="2400" b="1" dirty="0" err="1" smtClean="0"/>
              <a:t>Listwise</a:t>
            </a:r>
            <a:endParaRPr lang="en-US" sz="2400" b="1" dirty="0"/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3810000" y="4945064"/>
            <a:ext cx="1181100" cy="84613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 rot="1862593">
            <a:off x="5412420" y="2878345"/>
            <a:ext cx="4315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Unsupervised!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61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72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2" grpId="0"/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Notion of Relevance</a:t>
            </a:r>
            <a:endParaRPr lang="en-US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762000" y="1901825"/>
            <a:ext cx="7737475" cy="1708150"/>
            <a:chOff x="528" y="768"/>
            <a:chExt cx="4874" cy="1076"/>
          </a:xfrm>
        </p:grpSpPr>
        <p:sp>
          <p:nvSpPr>
            <p:cNvPr id="5" name="Text Box 4"/>
            <p:cNvSpPr txBox="1">
              <a:spLocks noChangeArrowheads="1"/>
            </p:cNvSpPr>
            <p:nvPr/>
          </p:nvSpPr>
          <p:spPr bwMode="auto">
            <a:xfrm>
              <a:off x="2256" y="768"/>
              <a:ext cx="86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rgbClr val="000066"/>
                  </a:solidFill>
                  <a:latin typeface="Arial Narrow" pitchFamily="34" charset="0"/>
                </a:rPr>
                <a:t>Relevance</a:t>
              </a:r>
              <a:endParaRPr lang="en-US"/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528" y="1440"/>
              <a:ext cx="122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</a:t>
              </a:r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</a:rPr>
                <a:t>(Rep(q), Rep(d))    </a:t>
              </a:r>
            </a:p>
            <a:p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</a:rPr>
                <a:t> </a:t>
              </a:r>
              <a:r>
                <a:rPr lang="en-US" sz="1800" b="1">
                  <a:solidFill>
                    <a:srgbClr val="FF0000"/>
                  </a:solidFill>
                  <a:latin typeface="Arial Narrow" pitchFamily="34" charset="0"/>
                </a:rPr>
                <a:t>Similarity</a:t>
              </a:r>
              <a:endParaRPr lang="en-US" sz="2000">
                <a:solidFill>
                  <a:srgbClr val="FF0000"/>
                </a:solidFill>
                <a:latin typeface="Arial Narrow" pitchFamily="34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042" y="1440"/>
              <a:ext cx="1523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</a:rPr>
                <a:t>P(r=1|q,d)   r </a:t>
              </a:r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{0,1}</a:t>
              </a:r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</a:rPr>
                <a:t> </a:t>
              </a:r>
            </a:p>
            <a:p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</a:rPr>
                <a:t> </a:t>
              </a:r>
              <a:r>
                <a:rPr lang="en-US" sz="1800" b="1">
                  <a:solidFill>
                    <a:srgbClr val="FF0000"/>
                  </a:solidFill>
                  <a:latin typeface="Arial Narrow" pitchFamily="34" charset="0"/>
                </a:rPr>
                <a:t>Probability of Relevance</a:t>
              </a:r>
              <a:endParaRPr lang="en-US" sz="1800" b="1"/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3984" y="1439"/>
              <a:ext cx="141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</a:rPr>
                <a:t>P(d </a:t>
              </a:r>
              <a:r>
                <a:rPr lang="en-US" sz="1800" b="1">
                  <a:sym typeface="Symbol" pitchFamily="18" charset="2"/>
                </a:rPr>
                <a:t></a:t>
              </a:r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</a:rPr>
                <a:t>q) or P(q </a:t>
              </a:r>
              <a:r>
                <a:rPr lang="en-US" sz="1800" b="1">
                  <a:sym typeface="Symbol" pitchFamily="18" charset="2"/>
                </a:rPr>
                <a:t></a:t>
              </a:r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</a:rPr>
                <a:t>d)</a:t>
              </a:r>
            </a:p>
            <a:p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</a:rPr>
                <a:t> </a:t>
              </a:r>
              <a:r>
                <a:rPr lang="en-US" sz="1800" b="1">
                  <a:solidFill>
                    <a:srgbClr val="FF0000"/>
                  </a:solidFill>
                  <a:latin typeface="Arial Narrow" pitchFamily="34" charset="0"/>
                </a:rPr>
                <a:t>Probabilistic inference</a:t>
              </a:r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H="1">
              <a:off x="1152" y="1104"/>
              <a:ext cx="144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2688" y="110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2928" y="1104"/>
              <a:ext cx="158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107950" y="3730625"/>
            <a:ext cx="2919413" cy="2578100"/>
            <a:chOff x="116" y="1920"/>
            <a:chExt cx="1839" cy="1624"/>
          </a:xfrm>
        </p:grpSpPr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483" y="2175"/>
              <a:ext cx="901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Different 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rep &amp; </a:t>
              </a:r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</a:rPr>
                <a:t> similarity</a:t>
              </a:r>
              <a:endParaRPr 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>
              <a:off x="912" y="192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H="1">
              <a:off x="480" y="2544"/>
              <a:ext cx="288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116" y="2991"/>
              <a:ext cx="911" cy="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Vector space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model</a:t>
              </a:r>
            </a:p>
            <a:p>
              <a:r>
                <a:rPr lang="en-US" sz="1600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(Salton et al., 75)</a:t>
              </a:r>
              <a:endParaRPr 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1008" y="2544"/>
              <a:ext cx="288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1008" y="3024"/>
              <a:ext cx="947" cy="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Prob. distr.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model</a:t>
              </a:r>
            </a:p>
            <a:p>
              <a:r>
                <a:rPr lang="en-US" sz="1600">
                  <a:solidFill>
                    <a:srgbClr val="000066"/>
                  </a:solidFill>
                  <a:latin typeface="Arial Narrow" pitchFamily="34" charset="0"/>
                </a:rPr>
                <a:t>(Wong &amp; Yao, 89)</a:t>
              </a: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720" y="2592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/>
                <a:t>…</a:t>
              </a:r>
            </a:p>
          </p:txBody>
        </p:sp>
      </p:grpSp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2286000" y="3502025"/>
            <a:ext cx="2871788" cy="1038225"/>
            <a:chOff x="1488" y="1776"/>
            <a:chExt cx="1809" cy="654"/>
          </a:xfrm>
        </p:grpSpPr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640" y="2064"/>
              <a:ext cx="657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Generative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Model</a:t>
              </a:r>
              <a:endParaRPr 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 flipH="1">
              <a:off x="1872" y="1776"/>
              <a:ext cx="33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488" y="1920"/>
              <a:ext cx="885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Regression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Model </a:t>
              </a:r>
              <a:r>
                <a:rPr lang="en-US" sz="1600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(Fuhr 89)</a:t>
              </a:r>
              <a:endParaRPr 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>
              <a:off x="2688" y="1824"/>
              <a:ext cx="33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5" name="Group 24"/>
          <p:cNvGrpSpPr>
            <a:grpSpLocks/>
          </p:cNvGrpSpPr>
          <p:nvPr/>
        </p:nvGrpSpPr>
        <p:grpSpPr bwMode="auto">
          <a:xfrm>
            <a:off x="3267075" y="5254625"/>
            <a:ext cx="1525588" cy="1298575"/>
            <a:chOff x="2106" y="2880"/>
            <a:chExt cx="961" cy="818"/>
          </a:xfrm>
        </p:grpSpPr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2106" y="3024"/>
              <a:ext cx="961" cy="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Classical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prob. Model</a:t>
              </a:r>
            </a:p>
            <a:p>
              <a:r>
                <a:rPr lang="en-US" sz="1600">
                  <a:solidFill>
                    <a:srgbClr val="000066"/>
                  </a:solidFill>
                  <a:latin typeface="Arial Narrow" pitchFamily="34" charset="0"/>
                </a:rPr>
                <a:t>(Robertson &amp; </a:t>
              </a:r>
            </a:p>
            <a:p>
              <a:r>
                <a:rPr lang="en-US" sz="1600">
                  <a:solidFill>
                    <a:srgbClr val="000066"/>
                  </a:solidFill>
                  <a:latin typeface="Arial Narrow" pitchFamily="34" charset="0"/>
                </a:rPr>
                <a:t>Sparck Jones, 76)</a:t>
              </a:r>
            </a:p>
          </p:txBody>
        </p:sp>
        <p:sp>
          <p:nvSpPr>
            <p:cNvPr id="27" name="Line 26"/>
            <p:cNvSpPr>
              <a:spLocks noChangeShapeType="1"/>
            </p:cNvSpPr>
            <p:nvPr/>
          </p:nvSpPr>
          <p:spPr bwMode="auto">
            <a:xfrm>
              <a:off x="2544" y="288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8" name="Group 27"/>
          <p:cNvGrpSpPr>
            <a:grpSpLocks/>
          </p:cNvGrpSpPr>
          <p:nvPr/>
        </p:nvGrpSpPr>
        <p:grpSpPr bwMode="auto">
          <a:xfrm>
            <a:off x="3429000" y="4492625"/>
            <a:ext cx="2481263" cy="809625"/>
            <a:chOff x="2208" y="2400"/>
            <a:chExt cx="1563" cy="510"/>
          </a:xfrm>
        </p:grpSpPr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2208" y="2544"/>
              <a:ext cx="651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Doc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generation</a:t>
              </a:r>
              <a:endParaRPr 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30" name="Line 29"/>
            <p:cNvSpPr>
              <a:spLocks noChangeShapeType="1"/>
            </p:cNvSpPr>
            <p:nvPr/>
          </p:nvSpPr>
          <p:spPr bwMode="auto">
            <a:xfrm flipH="1">
              <a:off x="2592" y="2448"/>
              <a:ext cx="28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3120" y="2496"/>
              <a:ext cx="651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Query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generation</a:t>
              </a:r>
              <a:endParaRPr 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32" name="Line 31"/>
            <p:cNvSpPr>
              <a:spLocks noChangeShapeType="1"/>
            </p:cNvSpPr>
            <p:nvPr/>
          </p:nvSpPr>
          <p:spPr bwMode="auto">
            <a:xfrm>
              <a:off x="3120" y="2400"/>
              <a:ext cx="33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3" name="Group 32"/>
          <p:cNvGrpSpPr>
            <a:grpSpLocks/>
          </p:cNvGrpSpPr>
          <p:nvPr/>
        </p:nvGrpSpPr>
        <p:grpSpPr bwMode="auto">
          <a:xfrm>
            <a:off x="4683125" y="5254625"/>
            <a:ext cx="1743075" cy="1298575"/>
            <a:chOff x="2998" y="2880"/>
            <a:chExt cx="1098" cy="818"/>
          </a:xfrm>
        </p:grpSpPr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2998" y="3024"/>
              <a:ext cx="1098" cy="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LM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approach</a:t>
              </a:r>
            </a:p>
            <a:p>
              <a:r>
                <a:rPr lang="en-US" sz="1600">
                  <a:solidFill>
                    <a:srgbClr val="000066"/>
                  </a:solidFill>
                  <a:latin typeface="Arial Narrow" pitchFamily="34" charset="0"/>
                </a:rPr>
                <a:t>(Ponte &amp; Croft, 98)</a:t>
              </a:r>
            </a:p>
            <a:p>
              <a:r>
                <a:rPr lang="en-US" sz="1600">
                  <a:solidFill>
                    <a:srgbClr val="000066"/>
                  </a:solidFill>
                  <a:latin typeface="Arial Narrow" pitchFamily="34" charset="0"/>
                </a:rPr>
                <a:t>(Lafferty &amp; Zhai, 01a)</a:t>
              </a: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504" y="288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6096000" y="3578225"/>
            <a:ext cx="2971800" cy="2441575"/>
            <a:chOff x="3888" y="1824"/>
            <a:chExt cx="1872" cy="1538"/>
          </a:xfrm>
        </p:grpSpPr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3888" y="2736"/>
              <a:ext cx="947" cy="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Prob. concept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space model</a:t>
              </a:r>
            </a:p>
            <a:p>
              <a:r>
                <a:rPr lang="en-US" sz="1600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(Wong &amp; Yao, 95)</a:t>
              </a:r>
              <a:endParaRPr 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38" name="Line 37"/>
            <p:cNvSpPr>
              <a:spLocks noChangeShapeType="1"/>
            </p:cNvSpPr>
            <p:nvPr/>
          </p:nvSpPr>
          <p:spPr bwMode="auto">
            <a:xfrm>
              <a:off x="4800" y="182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4272" y="2112"/>
              <a:ext cx="970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Different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inference system</a:t>
              </a:r>
              <a:endParaRPr 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40" name="Line 39"/>
            <p:cNvSpPr>
              <a:spLocks noChangeShapeType="1"/>
            </p:cNvSpPr>
            <p:nvPr/>
          </p:nvSpPr>
          <p:spPr bwMode="auto">
            <a:xfrm flipH="1">
              <a:off x="4368" y="2496"/>
              <a:ext cx="28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4778" y="2688"/>
              <a:ext cx="982" cy="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Inference 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network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 model</a:t>
              </a:r>
            </a:p>
            <a:p>
              <a:r>
                <a:rPr lang="en-US" sz="1600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(Turtle &amp; Croft, 91)</a:t>
              </a:r>
              <a:endParaRPr 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42" name="Line 41"/>
            <p:cNvSpPr>
              <a:spLocks noChangeShapeType="1"/>
            </p:cNvSpPr>
            <p:nvPr/>
          </p:nvSpPr>
          <p:spPr bwMode="auto">
            <a:xfrm>
              <a:off x="4992" y="249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3" name="Rectangle 15"/>
          <p:cNvSpPr>
            <a:spLocks noChangeArrowheads="1"/>
          </p:cNvSpPr>
          <p:nvPr/>
        </p:nvSpPr>
        <p:spPr bwMode="auto">
          <a:xfrm>
            <a:off x="6846888" y="2206625"/>
            <a:ext cx="20002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000066"/>
                </a:solidFill>
                <a:latin typeface="Arial Narrow" pitchFamily="34" charset="0"/>
                <a:sym typeface="Symbol" pitchFamily="18" charset="2"/>
              </a:rPr>
              <a:t>Div. from Randomness</a:t>
            </a:r>
          </a:p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  <a:sym typeface="Symbol" pitchFamily="18" charset="2"/>
              </a:rPr>
              <a:t>(Amati  &amp; Rijsbergen 02)</a:t>
            </a:r>
            <a:endParaRPr lang="en-US" sz="1600">
              <a:solidFill>
                <a:srgbClr val="000066"/>
              </a:solidFill>
              <a:latin typeface="Arial Narrow" pitchFamily="34" charset="0"/>
            </a:endParaRPr>
          </a:p>
        </p:txBody>
      </p:sp>
      <p:sp>
        <p:nvSpPr>
          <p:cNvPr id="44" name="Rectangle 22"/>
          <p:cNvSpPr>
            <a:spLocks noChangeArrowheads="1"/>
          </p:cNvSpPr>
          <p:nvPr/>
        </p:nvSpPr>
        <p:spPr bwMode="auto">
          <a:xfrm>
            <a:off x="2057400" y="4645025"/>
            <a:ext cx="141446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000066"/>
                </a:solidFill>
                <a:latin typeface="Arial Narrow" pitchFamily="34" charset="0"/>
                <a:sym typeface="Symbol" pitchFamily="18" charset="2"/>
              </a:rPr>
              <a:t>Learn. To Rank</a:t>
            </a:r>
          </a:p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  <a:sym typeface="Symbol" pitchFamily="18" charset="2"/>
              </a:rPr>
              <a:t>(Joachims 02, </a:t>
            </a:r>
          </a:p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  <a:sym typeface="Symbol" pitchFamily="18" charset="2"/>
              </a:rPr>
              <a:t>Berges et al. 05)</a:t>
            </a:r>
            <a:endParaRPr lang="en-US" sz="1600">
              <a:solidFill>
                <a:srgbClr val="000066"/>
              </a:solidFill>
              <a:latin typeface="Arial Narrow" pitchFamily="34" charset="0"/>
            </a:endParaRPr>
          </a:p>
        </p:txBody>
      </p:sp>
      <p:sp>
        <p:nvSpPr>
          <p:cNvPr id="45" name="Line 26"/>
          <p:cNvSpPr>
            <a:spLocks noChangeShapeType="1"/>
          </p:cNvSpPr>
          <p:nvPr/>
        </p:nvSpPr>
        <p:spPr bwMode="auto">
          <a:xfrm>
            <a:off x="2667000" y="434022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Rectangle 7"/>
          <p:cNvSpPr>
            <a:spLocks noChangeArrowheads="1"/>
          </p:cNvSpPr>
          <p:nvPr/>
        </p:nvSpPr>
        <p:spPr bwMode="auto">
          <a:xfrm>
            <a:off x="6037263" y="1514475"/>
            <a:ext cx="2251075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000066"/>
                </a:solidFill>
                <a:latin typeface="Arial Narrow" pitchFamily="34" charset="0"/>
              </a:rPr>
              <a:t> </a:t>
            </a:r>
            <a:r>
              <a:rPr lang="en-US" sz="1800" b="1">
                <a:solidFill>
                  <a:srgbClr val="FF0000"/>
                </a:solidFill>
                <a:latin typeface="Arial Narrow" pitchFamily="34" charset="0"/>
              </a:rPr>
              <a:t>Relevance constraints</a:t>
            </a:r>
          </a:p>
          <a:p>
            <a:r>
              <a:rPr lang="en-US" sz="1600" b="1">
                <a:latin typeface="Arial Narrow" pitchFamily="34" charset="0"/>
              </a:rPr>
              <a:t>[Fang et al. 04] </a:t>
            </a:r>
          </a:p>
        </p:txBody>
      </p:sp>
      <p:sp>
        <p:nvSpPr>
          <p:cNvPr id="47" name="Line 9"/>
          <p:cNvSpPr>
            <a:spLocks noChangeShapeType="1"/>
          </p:cNvSpPr>
          <p:nvPr/>
        </p:nvSpPr>
        <p:spPr bwMode="auto">
          <a:xfrm flipV="1">
            <a:off x="4876800" y="1822450"/>
            <a:ext cx="1160463" cy="384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Line 37"/>
          <p:cNvSpPr>
            <a:spLocks noChangeShapeType="1"/>
          </p:cNvSpPr>
          <p:nvPr/>
        </p:nvSpPr>
        <p:spPr bwMode="auto">
          <a:xfrm>
            <a:off x="7696200" y="1822450"/>
            <a:ext cx="0" cy="460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48" name="Slide Number Placeholder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62</a:t>
            </a:fld>
            <a:endParaRPr lang="en-US"/>
          </a:p>
        </p:txBody>
      </p:sp>
      <p:sp>
        <p:nvSpPr>
          <p:cNvPr id="50" name="Date Placeholder 4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27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Broader Notion of Relevance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Traditional view</a:t>
            </a:r>
          </a:p>
          <a:p>
            <a:pPr lvl="1"/>
            <a:r>
              <a:rPr lang="en-US" dirty="0" smtClean="0"/>
              <a:t>Content-driven</a:t>
            </a:r>
          </a:p>
          <a:p>
            <a:pPr lvl="2"/>
            <a:r>
              <a:rPr lang="en-US" dirty="0" smtClean="0"/>
              <a:t>Vector space model</a:t>
            </a:r>
          </a:p>
          <a:p>
            <a:pPr lvl="2"/>
            <a:r>
              <a:rPr lang="en-US" dirty="0" smtClean="0"/>
              <a:t>Probability relevance model</a:t>
            </a:r>
          </a:p>
          <a:p>
            <a:pPr lvl="2"/>
            <a:r>
              <a:rPr lang="en-US" dirty="0" smtClean="0"/>
              <a:t>Language model</a:t>
            </a:r>
          </a:p>
          <a:p>
            <a:r>
              <a:rPr lang="en-US" dirty="0" smtClean="0"/>
              <a:t>Modern view</a:t>
            </a:r>
          </a:p>
          <a:p>
            <a:pPr lvl="1"/>
            <a:r>
              <a:rPr lang="en-US" dirty="0" smtClean="0"/>
              <a:t>Anything related to the quality of the document</a:t>
            </a:r>
          </a:p>
          <a:p>
            <a:pPr lvl="2"/>
            <a:r>
              <a:rPr lang="en-US" dirty="0" smtClean="0"/>
              <a:t>Clicks/views</a:t>
            </a:r>
          </a:p>
          <a:p>
            <a:pPr lvl="2"/>
            <a:r>
              <a:rPr lang="en-US" dirty="0"/>
              <a:t>Link structure</a:t>
            </a:r>
          </a:p>
          <a:p>
            <a:pPr lvl="2"/>
            <a:r>
              <a:rPr lang="en-US" dirty="0" smtClean="0"/>
              <a:t>Visual structure</a:t>
            </a:r>
          </a:p>
          <a:p>
            <a:pPr lvl="2"/>
            <a:r>
              <a:rPr lang="en-US" dirty="0" smtClean="0"/>
              <a:t>Social network</a:t>
            </a:r>
          </a:p>
          <a:p>
            <a:pPr lvl="2"/>
            <a:r>
              <a:rPr lang="en-US" dirty="0" smtClean="0"/>
              <a:t>….</a:t>
            </a:r>
          </a:p>
          <a:p>
            <a:pPr lvl="2"/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4953000" y="2209800"/>
            <a:ext cx="3429000" cy="1295400"/>
            <a:chOff x="4953000" y="2209800"/>
            <a:chExt cx="3429000" cy="1295400"/>
          </a:xfrm>
        </p:grpSpPr>
        <p:sp>
          <p:nvSpPr>
            <p:cNvPr id="48" name="Right Brace 47"/>
            <p:cNvSpPr/>
            <p:nvPr/>
          </p:nvSpPr>
          <p:spPr>
            <a:xfrm>
              <a:off x="4953000" y="2209800"/>
              <a:ext cx="228600" cy="1295400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181600" y="2492514"/>
              <a:ext cx="3200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Query-Document specific</a:t>
              </a:r>
            </a:p>
            <a:p>
              <a:r>
                <a:rPr lang="en-US" sz="2000" dirty="0" smtClean="0"/>
                <a:t>Unsupervised</a:t>
              </a:r>
              <a:endParaRPr lang="en-US" sz="20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953000" y="4572000"/>
            <a:ext cx="3429000" cy="1295400"/>
            <a:chOff x="4953000" y="2209800"/>
            <a:chExt cx="3429000" cy="1295400"/>
          </a:xfrm>
        </p:grpSpPr>
        <p:sp>
          <p:nvSpPr>
            <p:cNvPr id="8" name="Right Brace 7"/>
            <p:cNvSpPr/>
            <p:nvPr/>
          </p:nvSpPr>
          <p:spPr>
            <a:xfrm>
              <a:off x="4953000" y="2209800"/>
              <a:ext cx="228600" cy="1295400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81600" y="2362200"/>
              <a:ext cx="3200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Query, Document, Query-Document specific</a:t>
              </a:r>
            </a:p>
            <a:p>
              <a:r>
                <a:rPr lang="en-US" sz="2000" dirty="0" smtClean="0"/>
                <a:t>Supervised</a:t>
              </a:r>
              <a:endParaRPr lang="en-US" sz="2000" dirty="0"/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63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0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Broader Notion of Relevance</a:t>
            </a:r>
          </a:p>
        </p:txBody>
      </p:sp>
      <p:sp>
        <p:nvSpPr>
          <p:cNvPr id="5" name="Flowchart: Multidocument 4"/>
          <p:cNvSpPr/>
          <p:nvPr/>
        </p:nvSpPr>
        <p:spPr>
          <a:xfrm>
            <a:off x="5334000" y="3276600"/>
            <a:ext cx="1447800" cy="914400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Documents</a:t>
            </a:r>
            <a:endParaRPr lang="en-US" dirty="0"/>
          </a:p>
        </p:txBody>
      </p:sp>
      <p:sp>
        <p:nvSpPr>
          <p:cNvPr id="6" name="Octagon 5"/>
          <p:cNvSpPr/>
          <p:nvPr/>
        </p:nvSpPr>
        <p:spPr>
          <a:xfrm>
            <a:off x="2692400" y="3556000"/>
            <a:ext cx="1028700" cy="609600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14" name="Arc 13"/>
          <p:cNvSpPr/>
          <p:nvPr/>
        </p:nvSpPr>
        <p:spPr>
          <a:xfrm>
            <a:off x="3575050" y="3721100"/>
            <a:ext cx="1758950" cy="850900"/>
          </a:xfrm>
          <a:prstGeom prst="arc">
            <a:avLst>
              <a:gd name="adj1" fmla="val 21574277"/>
              <a:gd name="adj2" fmla="val 10684714"/>
            </a:avLst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BM25</a:t>
            </a:r>
            <a:endParaRPr lang="en-US" dirty="0"/>
          </a:p>
        </p:txBody>
      </p:sp>
      <p:sp>
        <p:nvSpPr>
          <p:cNvPr id="15" name="Arc 14"/>
          <p:cNvSpPr/>
          <p:nvPr/>
        </p:nvSpPr>
        <p:spPr>
          <a:xfrm>
            <a:off x="3581400" y="3130550"/>
            <a:ext cx="1752600" cy="850900"/>
          </a:xfrm>
          <a:prstGeom prst="arc">
            <a:avLst>
              <a:gd name="adj1" fmla="val 10740323"/>
              <a:gd name="adj2" fmla="val 0"/>
            </a:avLst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Language Model</a:t>
            </a:r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3670300" y="3810000"/>
            <a:ext cx="1689100" cy="369332"/>
            <a:chOff x="3670300" y="3810000"/>
            <a:chExt cx="1689100" cy="369332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3670300" y="3860800"/>
              <a:ext cx="1689100" cy="0"/>
            </a:xfrm>
            <a:prstGeom prst="straightConnector1">
              <a:avLst/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994150" y="3810000"/>
              <a:ext cx="1365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Cosine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667000" y="4959350"/>
            <a:ext cx="4089400" cy="1441450"/>
            <a:chOff x="2743200" y="2597150"/>
            <a:chExt cx="4089400" cy="1441450"/>
          </a:xfrm>
        </p:grpSpPr>
        <p:sp>
          <p:nvSpPr>
            <p:cNvPr id="22" name="Flowchart: Multidocument 21"/>
            <p:cNvSpPr/>
            <p:nvPr/>
          </p:nvSpPr>
          <p:spPr>
            <a:xfrm>
              <a:off x="5384800" y="2743200"/>
              <a:ext cx="1447800" cy="914400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Documents</a:t>
              </a:r>
              <a:endParaRPr lang="en-US" dirty="0"/>
            </a:p>
          </p:txBody>
        </p:sp>
        <p:sp>
          <p:nvSpPr>
            <p:cNvPr id="23" name="Octagon 22"/>
            <p:cNvSpPr/>
            <p:nvPr/>
          </p:nvSpPr>
          <p:spPr>
            <a:xfrm>
              <a:off x="2743200" y="3022600"/>
              <a:ext cx="1028700" cy="609600"/>
            </a:xfrm>
            <a:prstGeom prst="oc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Query</a:t>
              </a:r>
              <a:endParaRPr lang="en-US" dirty="0"/>
            </a:p>
          </p:txBody>
        </p:sp>
        <p:sp>
          <p:nvSpPr>
            <p:cNvPr id="24" name="Arc 23"/>
            <p:cNvSpPr/>
            <p:nvPr/>
          </p:nvSpPr>
          <p:spPr>
            <a:xfrm>
              <a:off x="3581400" y="3187700"/>
              <a:ext cx="1758950" cy="850900"/>
            </a:xfrm>
            <a:prstGeom prst="arc">
              <a:avLst>
                <a:gd name="adj1" fmla="val 21574277"/>
                <a:gd name="adj2" fmla="val 10684714"/>
              </a:avLst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BM25</a:t>
              </a:r>
              <a:endParaRPr lang="en-US" dirty="0"/>
            </a:p>
          </p:txBody>
        </p:sp>
        <p:sp>
          <p:nvSpPr>
            <p:cNvPr id="25" name="Arc 24"/>
            <p:cNvSpPr/>
            <p:nvPr/>
          </p:nvSpPr>
          <p:spPr>
            <a:xfrm>
              <a:off x="3581400" y="2597150"/>
              <a:ext cx="1752600" cy="850900"/>
            </a:xfrm>
            <a:prstGeom prst="arc">
              <a:avLst>
                <a:gd name="adj1" fmla="val 10740323"/>
                <a:gd name="adj2" fmla="val 0"/>
              </a:avLst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Language Model</a:t>
              </a:r>
              <a:endParaRPr lang="en-US" dirty="0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3721100" y="3327400"/>
              <a:ext cx="1689100" cy="0"/>
            </a:xfrm>
            <a:prstGeom prst="straightConnector1">
              <a:avLst/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044950" y="3276600"/>
              <a:ext cx="1365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Cosine</a:t>
              </a:r>
              <a:endParaRPr lang="en-US" dirty="0"/>
            </a:p>
          </p:txBody>
        </p:sp>
      </p:grpSp>
      <p:sp>
        <p:nvSpPr>
          <p:cNvPr id="35" name="Arc 34"/>
          <p:cNvSpPr/>
          <p:nvPr/>
        </p:nvSpPr>
        <p:spPr>
          <a:xfrm>
            <a:off x="5708650" y="5105400"/>
            <a:ext cx="2209800" cy="736600"/>
          </a:xfrm>
          <a:prstGeom prst="arc">
            <a:avLst>
              <a:gd name="adj1" fmla="val 16200000"/>
              <a:gd name="adj2" fmla="val 5491652"/>
            </a:avLst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likes</a:t>
            </a:r>
            <a:endParaRPr lang="en-US" dirty="0"/>
          </a:p>
        </p:txBody>
      </p:sp>
      <p:grpSp>
        <p:nvGrpSpPr>
          <p:cNvPr id="79" name="Group 78"/>
          <p:cNvGrpSpPr/>
          <p:nvPr/>
        </p:nvGrpSpPr>
        <p:grpSpPr>
          <a:xfrm>
            <a:off x="6057900" y="2438400"/>
            <a:ext cx="1943100" cy="838200"/>
            <a:chOff x="6057900" y="2438400"/>
            <a:chExt cx="1943100" cy="838200"/>
          </a:xfrm>
        </p:grpSpPr>
        <p:cxnSp>
          <p:nvCxnSpPr>
            <p:cNvPr id="37" name="Straight Arrow Connector 36"/>
            <p:cNvCxnSpPr>
              <a:endCxn id="5" idx="0"/>
            </p:cNvCxnSpPr>
            <p:nvPr/>
          </p:nvCxnSpPr>
          <p:spPr>
            <a:xfrm>
              <a:off x="6057900" y="2438400"/>
              <a:ext cx="99603" cy="838200"/>
            </a:xfrm>
            <a:prstGeom prst="straightConnector1">
              <a:avLst/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096000" y="2590800"/>
              <a:ext cx="1905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Linkage structure</a:t>
              </a:r>
              <a:endParaRPr lang="en-US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501900" y="4210050"/>
            <a:ext cx="1981200" cy="1117600"/>
            <a:chOff x="2514600" y="2362200"/>
            <a:chExt cx="1981200" cy="1117600"/>
          </a:xfrm>
        </p:grpSpPr>
        <p:cxnSp>
          <p:nvCxnSpPr>
            <p:cNvPr id="46" name="Straight Arrow Connector 45"/>
            <p:cNvCxnSpPr/>
            <p:nvPr/>
          </p:nvCxnSpPr>
          <p:spPr>
            <a:xfrm flipH="1">
              <a:off x="3181350" y="2362200"/>
              <a:ext cx="25400" cy="1117600"/>
            </a:xfrm>
            <a:prstGeom prst="straightConnector1">
              <a:avLst/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2514600" y="2754868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Query relation</a:t>
              </a:r>
              <a:endParaRPr lang="en-US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540000" y="2426732"/>
            <a:ext cx="1981200" cy="1117600"/>
            <a:chOff x="2514600" y="2362200"/>
            <a:chExt cx="1981200" cy="1117600"/>
          </a:xfrm>
        </p:grpSpPr>
        <p:cxnSp>
          <p:nvCxnSpPr>
            <p:cNvPr id="54" name="Straight Arrow Connector 53"/>
            <p:cNvCxnSpPr/>
            <p:nvPr/>
          </p:nvCxnSpPr>
          <p:spPr>
            <a:xfrm flipH="1">
              <a:off x="3181350" y="2362200"/>
              <a:ext cx="25400" cy="1117600"/>
            </a:xfrm>
            <a:prstGeom prst="straightConnector1">
              <a:avLst/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2514600" y="2754868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Query relation</a:t>
              </a:r>
              <a:endParaRPr lang="en-US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6132103" y="4179332"/>
            <a:ext cx="1957797" cy="926068"/>
            <a:chOff x="6132103" y="4179332"/>
            <a:chExt cx="1957797" cy="926068"/>
          </a:xfrm>
        </p:grpSpPr>
        <p:cxnSp>
          <p:nvCxnSpPr>
            <p:cNvPr id="39" name="Straight Arrow Connector 38"/>
            <p:cNvCxnSpPr>
              <a:endCxn id="22" idx="0"/>
            </p:cNvCxnSpPr>
            <p:nvPr/>
          </p:nvCxnSpPr>
          <p:spPr>
            <a:xfrm flipH="1">
              <a:off x="6132103" y="4179332"/>
              <a:ext cx="40097" cy="926068"/>
            </a:xfrm>
            <a:prstGeom prst="straightConnector1">
              <a:avLst/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6184900" y="4468852"/>
              <a:ext cx="1905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Linkage structure</a:t>
              </a:r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692400" y="1377950"/>
            <a:ext cx="4089400" cy="1441450"/>
            <a:chOff x="2743200" y="2597150"/>
            <a:chExt cx="4089400" cy="1441450"/>
          </a:xfrm>
        </p:grpSpPr>
        <p:sp>
          <p:nvSpPr>
            <p:cNvPr id="29" name="Flowchart: Multidocument 28"/>
            <p:cNvSpPr/>
            <p:nvPr/>
          </p:nvSpPr>
          <p:spPr>
            <a:xfrm>
              <a:off x="5384800" y="2743200"/>
              <a:ext cx="1447800" cy="914400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Documents</a:t>
              </a:r>
              <a:endParaRPr lang="en-US" dirty="0"/>
            </a:p>
          </p:txBody>
        </p:sp>
        <p:sp>
          <p:nvSpPr>
            <p:cNvPr id="30" name="Octagon 29"/>
            <p:cNvSpPr/>
            <p:nvPr/>
          </p:nvSpPr>
          <p:spPr>
            <a:xfrm>
              <a:off x="2743200" y="3022600"/>
              <a:ext cx="1028700" cy="609600"/>
            </a:xfrm>
            <a:prstGeom prst="oc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Query</a:t>
              </a:r>
              <a:endParaRPr lang="en-US" dirty="0"/>
            </a:p>
          </p:txBody>
        </p:sp>
        <p:sp>
          <p:nvSpPr>
            <p:cNvPr id="31" name="Arc 30"/>
            <p:cNvSpPr/>
            <p:nvPr/>
          </p:nvSpPr>
          <p:spPr>
            <a:xfrm>
              <a:off x="3581400" y="3187700"/>
              <a:ext cx="1758950" cy="850900"/>
            </a:xfrm>
            <a:prstGeom prst="arc">
              <a:avLst>
                <a:gd name="adj1" fmla="val 21574277"/>
                <a:gd name="adj2" fmla="val 10684714"/>
              </a:avLst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BM25</a:t>
              </a:r>
              <a:endParaRPr lang="en-US" dirty="0"/>
            </a:p>
          </p:txBody>
        </p:sp>
        <p:sp>
          <p:nvSpPr>
            <p:cNvPr id="32" name="Arc 31"/>
            <p:cNvSpPr/>
            <p:nvPr/>
          </p:nvSpPr>
          <p:spPr>
            <a:xfrm>
              <a:off x="3632200" y="2597150"/>
              <a:ext cx="1752600" cy="850900"/>
            </a:xfrm>
            <a:prstGeom prst="arc">
              <a:avLst>
                <a:gd name="adj1" fmla="val 10740323"/>
                <a:gd name="adj2" fmla="val 0"/>
              </a:avLst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Language Model</a:t>
              </a:r>
              <a:endParaRPr lang="en-US" dirty="0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3721100" y="3327400"/>
              <a:ext cx="1689100" cy="0"/>
            </a:xfrm>
            <a:prstGeom prst="straightConnector1">
              <a:avLst/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4044950" y="3276600"/>
              <a:ext cx="1365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Cosine</a:t>
              </a:r>
              <a:endParaRPr lang="en-US" dirty="0"/>
            </a:p>
          </p:txBody>
        </p:sp>
      </p:grpSp>
      <p:sp>
        <p:nvSpPr>
          <p:cNvPr id="61" name="Arc 60"/>
          <p:cNvSpPr/>
          <p:nvPr/>
        </p:nvSpPr>
        <p:spPr>
          <a:xfrm>
            <a:off x="5626100" y="1524000"/>
            <a:ext cx="2374900" cy="736600"/>
          </a:xfrm>
          <a:prstGeom prst="arc">
            <a:avLst>
              <a:gd name="adj1" fmla="val 16200000"/>
              <a:gd name="adj2" fmla="val 5491652"/>
            </a:avLst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Click/View</a:t>
            </a:r>
            <a:endParaRPr lang="en-US" dirty="0"/>
          </a:p>
        </p:txBody>
      </p:sp>
      <p:sp>
        <p:nvSpPr>
          <p:cNvPr id="62" name="Arc 61"/>
          <p:cNvSpPr/>
          <p:nvPr/>
        </p:nvSpPr>
        <p:spPr>
          <a:xfrm>
            <a:off x="5708650" y="3276600"/>
            <a:ext cx="2209800" cy="736600"/>
          </a:xfrm>
          <a:prstGeom prst="arc">
            <a:avLst>
              <a:gd name="adj1" fmla="val 16200000"/>
              <a:gd name="adj2" fmla="val 5491652"/>
            </a:avLst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Visual Structure</a:t>
            </a:r>
            <a:endParaRPr lang="en-US" dirty="0"/>
          </a:p>
        </p:txBody>
      </p:sp>
      <p:grpSp>
        <p:nvGrpSpPr>
          <p:cNvPr id="81" name="Group 80"/>
          <p:cNvGrpSpPr/>
          <p:nvPr/>
        </p:nvGrpSpPr>
        <p:grpSpPr>
          <a:xfrm>
            <a:off x="609600" y="2234454"/>
            <a:ext cx="2082800" cy="3328892"/>
            <a:chOff x="609600" y="2234454"/>
            <a:chExt cx="2082800" cy="3328892"/>
          </a:xfrm>
        </p:grpSpPr>
        <p:sp>
          <p:nvSpPr>
            <p:cNvPr id="57" name="Smiley Face 56"/>
            <p:cNvSpPr/>
            <p:nvPr/>
          </p:nvSpPr>
          <p:spPr>
            <a:xfrm>
              <a:off x="990600" y="2579132"/>
              <a:ext cx="609600" cy="609600"/>
            </a:xfrm>
            <a:prstGeom prst="smileyFac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Smiley Face 57"/>
            <p:cNvSpPr/>
            <p:nvPr/>
          </p:nvSpPr>
          <p:spPr>
            <a:xfrm>
              <a:off x="990600" y="4343400"/>
              <a:ext cx="609600" cy="609600"/>
            </a:xfrm>
            <a:prstGeom prst="smileyFac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Arrow Connector 59"/>
            <p:cNvCxnSpPr>
              <a:stCxn id="57" idx="6"/>
              <a:endCxn id="30" idx="4"/>
            </p:cNvCxnSpPr>
            <p:nvPr/>
          </p:nvCxnSpPr>
          <p:spPr>
            <a:xfrm flipV="1">
              <a:off x="1600200" y="2234454"/>
              <a:ext cx="1092200" cy="64947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57" idx="6"/>
              <a:endCxn id="6" idx="5"/>
            </p:cNvCxnSpPr>
            <p:nvPr/>
          </p:nvCxnSpPr>
          <p:spPr>
            <a:xfrm>
              <a:off x="1600200" y="2883932"/>
              <a:ext cx="1092200" cy="850614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58" idx="6"/>
              <a:endCxn id="23" idx="5"/>
            </p:cNvCxnSpPr>
            <p:nvPr/>
          </p:nvCxnSpPr>
          <p:spPr>
            <a:xfrm>
              <a:off x="1600200" y="4648200"/>
              <a:ext cx="1066800" cy="915146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58" idx="6"/>
              <a:endCxn id="6" idx="4"/>
            </p:cNvCxnSpPr>
            <p:nvPr/>
          </p:nvCxnSpPr>
          <p:spPr>
            <a:xfrm flipV="1">
              <a:off x="1600200" y="3987054"/>
              <a:ext cx="1092200" cy="661146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57" idx="4"/>
              <a:endCxn id="58" idx="0"/>
            </p:cNvCxnSpPr>
            <p:nvPr/>
          </p:nvCxnSpPr>
          <p:spPr>
            <a:xfrm>
              <a:off x="1295400" y="3188732"/>
              <a:ext cx="0" cy="1154668"/>
            </a:xfrm>
            <a:prstGeom prst="straightConnector1">
              <a:avLst/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609600" y="3581400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Social network</a:t>
              </a:r>
              <a:endParaRPr lang="en-US" dirty="0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64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35" grpId="0" animBg="1"/>
      <p:bldP spid="61" grpId="0" animBg="1"/>
      <p:bldP spid="6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Tighter bounds</a:t>
            </a:r>
          </a:p>
          <a:p>
            <a:r>
              <a:rPr lang="en-US" dirty="0" smtClean="0"/>
              <a:t>Faster solution</a:t>
            </a:r>
          </a:p>
          <a:p>
            <a:r>
              <a:rPr lang="en-US" dirty="0" smtClean="0"/>
              <a:t>Larger scale</a:t>
            </a:r>
          </a:p>
          <a:p>
            <a:r>
              <a:rPr lang="en-US" dirty="0" smtClean="0"/>
              <a:t>Wider application scenario</a:t>
            </a:r>
            <a:endParaRPr lang="en-US" dirty="0"/>
          </a:p>
        </p:txBody>
      </p:sp>
      <p:pic>
        <p:nvPicPr>
          <p:cNvPr id="11270" name="Picture 6" descr="http://2.bp.blogspot.com/-ZXjAnhJ1G4Q/TetuNq5GkOI/AAAAAAAAEag/oFOe8O_eQLs/s1600/the-fu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47800"/>
            <a:ext cx="6172200" cy="492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65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19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9" dur="20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029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Books</a:t>
            </a:r>
          </a:p>
          <a:p>
            <a:pPr lvl="1"/>
            <a:r>
              <a:rPr lang="en-US" dirty="0"/>
              <a:t>Liu, Tie-Yan. </a:t>
            </a:r>
            <a:r>
              <a:rPr lang="en-US" i="1" dirty="0"/>
              <a:t>Learning to rank for information retrieval</a:t>
            </a:r>
            <a:r>
              <a:rPr lang="en-US" dirty="0"/>
              <a:t>. Vol. 13. Springer, 2011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Li, Hang. "Learning to rank for information retrieval and natural language processing." </a:t>
            </a:r>
            <a:r>
              <a:rPr lang="en-US" i="1" dirty="0"/>
              <a:t>Synthesis Lectures on Human Language Technologies</a:t>
            </a:r>
            <a:r>
              <a:rPr lang="en-US" dirty="0"/>
              <a:t> 4.1 (2011): 1-113.</a:t>
            </a:r>
            <a:endParaRPr lang="en-US" dirty="0" smtClean="0"/>
          </a:p>
          <a:p>
            <a:r>
              <a:rPr lang="en-US" dirty="0" smtClean="0"/>
              <a:t>Helpful pages</a:t>
            </a:r>
          </a:p>
          <a:p>
            <a:pPr lvl="1"/>
            <a:r>
              <a:rPr lang="en-US" dirty="0">
                <a:hlinkClick r:id="rId2"/>
              </a:rPr>
              <a:t>http://en.wikipedia.org/wiki/Learning_to_rank</a:t>
            </a:r>
            <a:endParaRPr lang="en-US" dirty="0" smtClean="0"/>
          </a:p>
          <a:p>
            <a:r>
              <a:rPr lang="en-US" dirty="0" smtClean="0"/>
              <a:t>Packages</a:t>
            </a:r>
          </a:p>
          <a:p>
            <a:pPr lvl="1"/>
            <a:r>
              <a:rPr lang="en-US" dirty="0" err="1" smtClean="0"/>
              <a:t>RankingSVM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http://svmlight.joachims.org/</a:t>
            </a:r>
            <a:endParaRPr lang="en-US" dirty="0" smtClean="0"/>
          </a:p>
          <a:p>
            <a:pPr lvl="1"/>
            <a:r>
              <a:rPr lang="en-US" dirty="0" err="1" smtClean="0"/>
              <a:t>RankLib</a:t>
            </a:r>
            <a:r>
              <a:rPr lang="en-US" dirty="0" smtClean="0"/>
              <a:t>: </a:t>
            </a:r>
            <a:r>
              <a:rPr lang="en-US" dirty="0">
                <a:hlinkClick r:id="rId4"/>
              </a:rPr>
              <a:t>http://people.cs.umass.edu/~vdang/ranklib.html</a:t>
            </a:r>
            <a:endParaRPr lang="en-US" dirty="0"/>
          </a:p>
          <a:p>
            <a:r>
              <a:rPr lang="en-US" dirty="0" smtClean="0"/>
              <a:t>Data sets</a:t>
            </a:r>
          </a:p>
          <a:p>
            <a:pPr lvl="1"/>
            <a:r>
              <a:rPr lang="en-US" dirty="0" smtClean="0"/>
              <a:t>LETOR </a:t>
            </a:r>
            <a:r>
              <a:rPr lang="en-US" dirty="0">
                <a:hlinkClick r:id="rId5"/>
              </a:rPr>
              <a:t>http://research.microsoft.com/en-us/um/beijing/projects/letor</a:t>
            </a:r>
            <a:r>
              <a:rPr lang="en-US" dirty="0" smtClean="0">
                <a:hlinkClick r:id="rId5"/>
              </a:rPr>
              <a:t>//</a:t>
            </a:r>
            <a:endParaRPr lang="en-US" dirty="0" smtClean="0"/>
          </a:p>
          <a:p>
            <a:pPr lvl="1"/>
            <a:r>
              <a:rPr lang="en-US" dirty="0" smtClean="0"/>
              <a:t>Yahoo! Learning to rank challenge </a:t>
            </a:r>
            <a:r>
              <a:rPr lang="en-US" dirty="0">
                <a:hlinkClick r:id="rId6"/>
              </a:rPr>
              <a:t>http://learningtorankchallenge.yahoo.com/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66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9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05400"/>
          </a:xfrm>
        </p:spPr>
        <p:txBody>
          <a:bodyPr>
            <a:noAutofit/>
          </a:bodyPr>
          <a:lstStyle/>
          <a:p>
            <a:r>
              <a:rPr lang="en-US" sz="2000" dirty="0"/>
              <a:t>Liu, Tie-Yan. "Learning to rank for information retrieval." Foundations and Trends in Information Retrieval 3.3 (2009): 225-331</a:t>
            </a:r>
            <a:r>
              <a:rPr lang="en-US" sz="2000" dirty="0" smtClean="0"/>
              <a:t>.</a:t>
            </a:r>
          </a:p>
          <a:p>
            <a:r>
              <a:rPr lang="en-US" sz="2000" dirty="0" err="1" smtClean="0"/>
              <a:t>Cossock</a:t>
            </a:r>
            <a:r>
              <a:rPr lang="en-US" sz="2000" dirty="0"/>
              <a:t>, David, and Tong Zhang. "Subset ranking using regression." </a:t>
            </a:r>
            <a:r>
              <a:rPr lang="en-US" sz="2000" i="1" dirty="0"/>
              <a:t>Learning theory</a:t>
            </a:r>
            <a:r>
              <a:rPr lang="en-US" sz="2000" dirty="0"/>
              <a:t> (2006): 605-619</a:t>
            </a:r>
            <a:r>
              <a:rPr lang="en-US" sz="2000" dirty="0" smtClean="0"/>
              <a:t>.</a:t>
            </a:r>
          </a:p>
          <a:p>
            <a:r>
              <a:rPr lang="en-US" sz="2000" dirty="0" err="1"/>
              <a:t>Shashua</a:t>
            </a:r>
            <a:r>
              <a:rPr lang="en-US" sz="2000" dirty="0"/>
              <a:t>, </a:t>
            </a:r>
            <a:r>
              <a:rPr lang="en-US" sz="2000" dirty="0" err="1"/>
              <a:t>Amnon</a:t>
            </a:r>
            <a:r>
              <a:rPr lang="en-US" sz="2000" dirty="0"/>
              <a:t>, and </a:t>
            </a:r>
            <a:r>
              <a:rPr lang="en-US" sz="2000" dirty="0" err="1"/>
              <a:t>Anat</a:t>
            </a:r>
            <a:r>
              <a:rPr lang="en-US" sz="2000" dirty="0"/>
              <a:t> Levin. "Ranking with large margin principle: Two approaches." Advances in neural information processing systems 15 (2003): 937-944</a:t>
            </a:r>
            <a:r>
              <a:rPr lang="en-US" sz="2000" dirty="0" smtClean="0"/>
              <a:t>.</a:t>
            </a:r>
          </a:p>
          <a:p>
            <a:r>
              <a:rPr lang="en-US" sz="2000" dirty="0" err="1" smtClean="0"/>
              <a:t>Joachims</a:t>
            </a:r>
            <a:r>
              <a:rPr lang="en-US" sz="2000" dirty="0"/>
              <a:t>, Thorsten. "Optimizing search engines using </a:t>
            </a:r>
            <a:r>
              <a:rPr lang="en-US" sz="2000" dirty="0" err="1"/>
              <a:t>clickthrough</a:t>
            </a:r>
            <a:r>
              <a:rPr lang="en-US" sz="2000" dirty="0"/>
              <a:t> data." Proceedings of the eighth ACM </a:t>
            </a:r>
            <a:r>
              <a:rPr lang="en-US" sz="2000" dirty="0" smtClean="0"/>
              <a:t>SIGKDD. </a:t>
            </a:r>
            <a:r>
              <a:rPr lang="en-US" sz="2000" dirty="0"/>
              <a:t>ACM, 2002.</a:t>
            </a:r>
          </a:p>
          <a:p>
            <a:r>
              <a:rPr lang="en-US" sz="2000" dirty="0"/>
              <a:t>Freund, </a:t>
            </a:r>
            <a:r>
              <a:rPr lang="en-US" sz="2000" dirty="0" err="1"/>
              <a:t>Yoav</a:t>
            </a:r>
            <a:r>
              <a:rPr lang="en-US" sz="2000" dirty="0"/>
              <a:t>, et al. "An efficient boosting algorithm for combining preferences." The Journal of Machine Learning Research 4 (2003): 933-969.</a:t>
            </a:r>
          </a:p>
          <a:p>
            <a:r>
              <a:rPr lang="en-US" sz="2000" dirty="0" err="1"/>
              <a:t>Zheng</a:t>
            </a:r>
            <a:r>
              <a:rPr lang="en-US" sz="2000" dirty="0"/>
              <a:t>, </a:t>
            </a:r>
            <a:r>
              <a:rPr lang="en-US" sz="2000" dirty="0" err="1"/>
              <a:t>Zhaohui</a:t>
            </a:r>
            <a:r>
              <a:rPr lang="en-US" sz="2000" dirty="0"/>
              <a:t>, et al. "A regression framework for learning ranking functions using relative relevance judgments." Proceedings of the 30th annual international ACM SIGIR. ACM, 2007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67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/>
              <a:t>Joachims</a:t>
            </a:r>
            <a:r>
              <a:rPr lang="en-US" dirty="0"/>
              <a:t>, Thorsten, et al. "Accurately interpreting </a:t>
            </a:r>
            <a:r>
              <a:rPr lang="en-US" dirty="0" err="1"/>
              <a:t>clickthrough</a:t>
            </a:r>
            <a:r>
              <a:rPr lang="en-US" dirty="0"/>
              <a:t> data as implicit feedback." Proceedings of the 28th annual international ACM SIGIR. ACM, 2005.</a:t>
            </a:r>
          </a:p>
          <a:p>
            <a:r>
              <a:rPr lang="en-US" dirty="0"/>
              <a:t>Burges, C. "From </a:t>
            </a:r>
            <a:r>
              <a:rPr lang="en-US" dirty="0" err="1"/>
              <a:t>ranknet</a:t>
            </a:r>
            <a:r>
              <a:rPr lang="en-US" dirty="0"/>
              <a:t> to </a:t>
            </a:r>
            <a:r>
              <a:rPr lang="en-US" dirty="0" err="1"/>
              <a:t>lambdarank</a:t>
            </a:r>
            <a:r>
              <a:rPr lang="en-US" dirty="0"/>
              <a:t> to </a:t>
            </a:r>
            <a:r>
              <a:rPr lang="en-US" dirty="0" err="1"/>
              <a:t>lambdamart</a:t>
            </a:r>
            <a:r>
              <a:rPr lang="en-US" dirty="0"/>
              <a:t>: An overview." Learning 11 (2010): 23-581.</a:t>
            </a:r>
          </a:p>
          <a:p>
            <a:r>
              <a:rPr lang="en-US" dirty="0" err="1"/>
              <a:t>Xu</a:t>
            </a:r>
            <a:r>
              <a:rPr lang="en-US" dirty="0"/>
              <a:t>, Jun, and Hang Li. "</a:t>
            </a:r>
            <a:r>
              <a:rPr lang="en-US" dirty="0" err="1"/>
              <a:t>AdaRank</a:t>
            </a:r>
            <a:r>
              <a:rPr lang="en-US" dirty="0"/>
              <a:t>: a boosting algorithm for information retrieval." Proceedings of the 30th annual international ACM SIGIR. ACM, 2007.</a:t>
            </a:r>
          </a:p>
          <a:p>
            <a:r>
              <a:rPr lang="en-US" dirty="0" err="1"/>
              <a:t>Yue</a:t>
            </a:r>
            <a:r>
              <a:rPr lang="en-US" dirty="0"/>
              <a:t>, </a:t>
            </a:r>
            <a:r>
              <a:rPr lang="en-US" dirty="0" err="1"/>
              <a:t>Yisong</a:t>
            </a:r>
            <a:r>
              <a:rPr lang="en-US" dirty="0"/>
              <a:t>, et al. "A support vector method for optimizing average precision." Proceedings of the 30th annual international ACM SIGIR. ACM, 2007.</a:t>
            </a:r>
          </a:p>
          <a:p>
            <a:r>
              <a:rPr lang="en-US" dirty="0"/>
              <a:t>Taylor, Michael, et al. "</a:t>
            </a:r>
            <a:r>
              <a:rPr lang="en-US" dirty="0" err="1"/>
              <a:t>Softrank</a:t>
            </a:r>
            <a:r>
              <a:rPr lang="en-US" dirty="0"/>
              <a:t>: optimizing non-smooth rank metrics." Proceedings of the international conference WSDM. ACM, 2008.</a:t>
            </a:r>
          </a:p>
          <a:p>
            <a:r>
              <a:rPr lang="en-US" dirty="0"/>
              <a:t>Cao, </a:t>
            </a:r>
            <a:r>
              <a:rPr lang="en-US" dirty="0" err="1"/>
              <a:t>Zhe</a:t>
            </a:r>
            <a:r>
              <a:rPr lang="en-US" dirty="0"/>
              <a:t>, et al. "Learning to rank: from pairwise approach to </a:t>
            </a:r>
            <a:r>
              <a:rPr lang="en-US" dirty="0" err="1"/>
              <a:t>listwise</a:t>
            </a:r>
            <a:r>
              <a:rPr lang="en-US" dirty="0"/>
              <a:t> approach." Proceedings of the 24th ICML. ACM, 2007.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68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4572000" y="3067050"/>
            <a:ext cx="4114800" cy="2054225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4294967295"/>
          </p:nvPr>
        </p:nvSpPr>
        <p:spPr>
          <a:xfrm>
            <a:off x="4572000" y="5181600"/>
            <a:ext cx="3048000" cy="1371600"/>
          </a:xfrm>
        </p:spPr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533400"/>
            <a:ext cx="2952750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69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741045"/>
      </p:ext>
    </p:extLst>
  </p:cSld>
  <p:clrMapOvr>
    <a:masterClrMapping/>
  </p:clrMapOvr>
  <p:transition advTm="291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5" y="1905786"/>
            <a:ext cx="5305425" cy="461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905786"/>
            <a:ext cx="5181600" cy="4647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Did I do a good job of ranking documents?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IR evaluations metrics</a:t>
            </a:r>
          </a:p>
          <a:p>
            <a:pPr lvl="1"/>
            <a:r>
              <a:rPr lang="en-US" dirty="0" smtClean="0"/>
              <a:t>Precision</a:t>
            </a:r>
          </a:p>
          <a:p>
            <a:pPr lvl="1"/>
            <a:r>
              <a:rPr lang="en-US" dirty="0" smtClean="0"/>
              <a:t>MAP</a:t>
            </a:r>
          </a:p>
          <a:p>
            <a:pPr lvl="1"/>
            <a:r>
              <a:rPr lang="en-US" dirty="0" smtClean="0"/>
              <a:t>NDCG</a:t>
            </a:r>
            <a:endParaRPr lang="en-US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260770"/>
            <a:ext cx="358839" cy="3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41" y="4896480"/>
            <a:ext cx="358839" cy="3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41" y="5658480"/>
            <a:ext cx="358839" cy="3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147" y="3155979"/>
            <a:ext cx="347663" cy="344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146" y="3893680"/>
            <a:ext cx="347663" cy="344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065752"/>
            <a:ext cx="347663" cy="344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147" y="5791986"/>
            <a:ext cx="358839" cy="3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166" y="4838241"/>
            <a:ext cx="347663" cy="344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19200" y="18288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PageRank</a:t>
            </a:r>
            <a:endParaRPr lang="en-US" sz="24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1828800" y="18288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BM25</a:t>
            </a:r>
            <a:endParaRPr lang="en-US" sz="2400" i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7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74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16" grpId="0"/>
      <p:bldP spid="16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of last lecture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  <a:p>
            <a:pPr lvl="1"/>
            <a:r>
              <a:rPr lang="en-US" dirty="0"/>
              <a:t>Design the ranking module for Bing.com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70</a:t>
            </a:fld>
            <a:endParaRPr lang="en-US"/>
          </a:p>
        </p:txBody>
      </p:sp>
      <p:pic>
        <p:nvPicPr>
          <p:cNvPr id="6" name="Picture 4" descr="http://cdn.shoemoney.com/wp-content/uploads/2012/07/bing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19400"/>
            <a:ext cx="4443807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112" y="3695699"/>
            <a:ext cx="1389888" cy="1453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Search Engine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anatomy of a large-scale </a:t>
            </a:r>
            <a:r>
              <a:rPr lang="en-US" dirty="0" err="1"/>
              <a:t>hypertextual</a:t>
            </a:r>
            <a:r>
              <a:rPr lang="en-US" dirty="0"/>
              <a:t> Web search engine</a:t>
            </a:r>
            <a:endParaRPr lang="en-US" dirty="0" smtClean="0"/>
          </a:p>
          <a:p>
            <a:pPr lvl="1"/>
            <a:r>
              <a:rPr lang="en-US" dirty="0"/>
              <a:t>Sergey </a:t>
            </a:r>
            <a:r>
              <a:rPr lang="en-US" dirty="0" err="1"/>
              <a:t>Brin</a:t>
            </a:r>
            <a:r>
              <a:rPr lang="en-US" dirty="0"/>
              <a:t> and Lawrence Page. </a:t>
            </a:r>
            <a:r>
              <a:rPr lang="en-US" i="1" dirty="0" smtClean="0"/>
              <a:t>Computer </a:t>
            </a:r>
            <a:r>
              <a:rPr lang="en-US" i="1" dirty="0"/>
              <a:t>networks and ISDN systems</a:t>
            </a:r>
            <a:r>
              <a:rPr lang="en-US" dirty="0"/>
              <a:t> 30.1 (1998): 107-117.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71</a:t>
            </a:fld>
            <a:endParaRPr lang="en-US"/>
          </a:p>
        </p:txBody>
      </p:sp>
      <p:pic>
        <p:nvPicPr>
          <p:cNvPr id="11266" name="Picture 2" descr="http://infolab.stanford.edu/~backrub/ove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579141"/>
            <a:ext cx="4610734" cy="512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6934200" y="5939135"/>
            <a:ext cx="1981200" cy="461665"/>
            <a:chOff x="6934200" y="5939135"/>
            <a:chExt cx="1981200" cy="461665"/>
          </a:xfrm>
        </p:grpSpPr>
        <p:sp>
          <p:nvSpPr>
            <p:cNvPr id="7" name="Right Arrow 6"/>
            <p:cNvSpPr/>
            <p:nvPr/>
          </p:nvSpPr>
          <p:spPr>
            <a:xfrm flipH="1">
              <a:off x="6934200" y="5943600"/>
              <a:ext cx="570866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43800" y="5939135"/>
              <a:ext cx="137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Job</a:t>
              </a:r>
              <a:endParaRPr lang="en-US" sz="2400" dirty="0"/>
            </a:p>
          </p:txBody>
        </p:sp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93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to Rank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Given: (query, document) pairs represented by a set of relevance estimators, a.k.a., features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Needed: a way of combining the estimators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𝑑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𝐷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/>
                      </a:rPr>
                      <m:t>→ </m:t>
                    </m:r>
                  </m:oMath>
                </a14:m>
                <a:r>
                  <a:rPr lang="en-US" dirty="0" smtClean="0"/>
                  <a:t>ordered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𝑑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r>
                  <a:rPr lang="en-US" dirty="0" smtClean="0"/>
                  <a:t>Criterion: optimize IR metrics</a:t>
                </a:r>
              </a:p>
              <a:p>
                <a:pPr lvl="1"/>
                <a:r>
                  <a:rPr lang="en-US" dirty="0" err="1" smtClean="0"/>
                  <a:t>P@k</a:t>
                </a:r>
                <a:r>
                  <a:rPr lang="en-US" dirty="0" smtClean="0"/>
                  <a:t>, MAP, NDCG, etc.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 r="-2741" b="-3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593699"/>
              </p:ext>
            </p:extLst>
          </p:nvPr>
        </p:nvGraphicFramePr>
        <p:xfrm>
          <a:off x="1524000" y="2697480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/>
                <a:gridCol w="1016000"/>
                <a:gridCol w="1016000"/>
                <a:gridCol w="838200"/>
                <a:gridCol w="1193800"/>
                <a:gridCol w="1016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QueryID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DocID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BM25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PageRank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Label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5967319" y="5029200"/>
            <a:ext cx="2133600" cy="523220"/>
            <a:chOff x="6019800" y="4495800"/>
            <a:chExt cx="2133600" cy="523220"/>
          </a:xfrm>
        </p:grpSpPr>
        <p:sp>
          <p:nvSpPr>
            <p:cNvPr id="5" name="Right Arrow 4"/>
            <p:cNvSpPr/>
            <p:nvPr/>
          </p:nvSpPr>
          <p:spPr>
            <a:xfrm rot="10800000">
              <a:off x="6019800" y="4648199"/>
              <a:ext cx="609600" cy="2286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705600" y="4495800"/>
              <a:ext cx="1447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</a:rPr>
                <a:t>Key!</a:t>
              </a:r>
              <a:endParaRPr lang="en-US" sz="2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72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3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Challenge: how to optimize?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Order is essential!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</m:t>
                    </m:r>
                    <m:r>
                      <a:rPr lang="en-US" i="1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order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→ </m:t>
                    </m:r>
                  </m:oMath>
                </a14:m>
                <a:r>
                  <a:rPr lang="en-US" dirty="0"/>
                  <a:t>metric</a:t>
                </a:r>
              </a:p>
              <a:p>
                <a:r>
                  <a:rPr lang="en-US" dirty="0" smtClean="0"/>
                  <a:t>Evaluation metrics are not continuous and not differentiable </a:t>
                </a:r>
              </a:p>
              <a:p>
                <a:pPr marL="914400" lvl="2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 r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73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2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Approximating the Objects!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Pointwise</a:t>
            </a:r>
            <a:endParaRPr lang="en-US" dirty="0" smtClean="0"/>
          </a:p>
          <a:p>
            <a:pPr lvl="1"/>
            <a:r>
              <a:rPr lang="en-US" dirty="0" smtClean="0"/>
              <a:t>Fit the relevance labels individually</a:t>
            </a:r>
          </a:p>
          <a:p>
            <a:r>
              <a:rPr lang="en-US" dirty="0" smtClean="0"/>
              <a:t>Pairwise</a:t>
            </a:r>
          </a:p>
          <a:p>
            <a:pPr lvl="1"/>
            <a:r>
              <a:rPr lang="en-US" dirty="0" smtClean="0"/>
              <a:t>Fit the relative orders</a:t>
            </a: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Listwise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Fit the whole order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 descr="http://cherylsalvador.files.wordpress.com/2012/09/idea-good-interesting-light-bulb.png?w=245&amp;h=3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371600"/>
            <a:ext cx="2021434" cy="246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74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9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Pointwise</a:t>
            </a:r>
            <a:r>
              <a:rPr lang="en-US" dirty="0" smtClean="0"/>
              <a:t> Learning to Rank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</p:spPr>
            <p:txBody>
              <a:bodyPr>
                <a:normAutofit/>
              </a:bodyPr>
              <a:lstStyle/>
              <a:p>
                <a:pPr marL="342900" lvl="2" indent="-342900"/>
                <a:r>
                  <a:rPr lang="en-US" sz="3200" dirty="0" smtClean="0"/>
                  <a:t>Ideally perfect relevance prediction leads to perfect </a:t>
                </a:r>
                <a:r>
                  <a:rPr lang="en-US" sz="3200" dirty="0"/>
                  <a:t>ranking</a:t>
                </a:r>
              </a:p>
              <a:p>
                <a:pPr marL="800100" lvl="3" indent="-342900"/>
                <a14:m>
                  <m:oMath xmlns:m="http://schemas.openxmlformats.org/officeDocument/2006/math">
                    <m:r>
                      <a:rPr lang="en-US" sz="2800">
                        <a:latin typeface="Cambria Math"/>
                      </a:rPr>
                      <m:t>𝑓</m:t>
                    </m:r>
                    <m:r>
                      <a:rPr lang="en-US" sz="2800">
                        <a:latin typeface="Cambria Math"/>
                      </a:rPr>
                      <m:t>→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b="1" dirty="0" smtClean="0"/>
                  <a:t>score</a:t>
                </a:r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/>
                      </a:rPr>
                      <m:t>→ </m:t>
                    </m:r>
                  </m:oMath>
                </a14:m>
                <a:r>
                  <a:rPr lang="en-US" sz="2800" dirty="0" smtClean="0"/>
                  <a:t>order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/>
                      </a:rPr>
                      <m:t>→ </m:t>
                    </m:r>
                  </m:oMath>
                </a14:m>
                <a:r>
                  <a:rPr lang="en-US" sz="2800" dirty="0"/>
                  <a:t>metric</a:t>
                </a:r>
              </a:p>
              <a:p>
                <a:r>
                  <a:rPr lang="en-US" dirty="0" smtClean="0"/>
                  <a:t>Reduce ranking problem to</a:t>
                </a:r>
              </a:p>
              <a:p>
                <a:pPr lvl="1"/>
                <a:r>
                  <a:rPr lang="en-US" dirty="0" smtClean="0"/>
                  <a:t>Regression</a:t>
                </a:r>
              </a:p>
              <a:p>
                <a:pPr lvl="2"/>
                <a:endParaRPr lang="en-US" dirty="0"/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  <a:blipFill rotWithShape="1">
                <a:blip r:embed="rId2"/>
                <a:stretch>
                  <a:fillRect l="-1630" t="-1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75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876800" y="4461294"/>
            <a:ext cx="3684947" cy="2396706"/>
            <a:chOff x="1377070" y="4385094"/>
            <a:chExt cx="3684947" cy="2396706"/>
          </a:xfrm>
        </p:grpSpPr>
        <p:pic>
          <p:nvPicPr>
            <p:cNvPr id="8" name="Picture 2" descr="File:Svm max sep hyperplane with margi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7070" y="4385094"/>
              <a:ext cx="2224655" cy="2396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3662643" y="5410200"/>
              <a:ext cx="1399374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hlinkClick r:id="rId4"/>
                </a:rPr>
                <a:t>http://en.wikipedia.org/wiki/Statistical_classification</a:t>
              </a:r>
              <a:endParaRPr lang="en-US" sz="105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3659" y="4360507"/>
            <a:ext cx="4635708" cy="2463626"/>
            <a:chOff x="4114800" y="4241974"/>
            <a:chExt cx="4635708" cy="2463626"/>
          </a:xfrm>
        </p:grpSpPr>
        <p:pic>
          <p:nvPicPr>
            <p:cNvPr id="12" name="Picture 4" descr="File:Linear regression.sv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4800" y="4241974"/>
              <a:ext cx="3733800" cy="2463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7455108" y="5410200"/>
              <a:ext cx="1295400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hlinkClick r:id="rId6"/>
                </a:rPr>
                <a:t>http://en.wikipedia.org/wiki/Regression_analysis</a:t>
              </a:r>
              <a:endParaRPr lang="en-US" sz="1100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876800" y="3743980"/>
            <a:ext cx="2273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 </a:t>
            </a:r>
            <a:r>
              <a:rPr lang="en-US" sz="2800" dirty="0" smtClean="0"/>
              <a:t>Classification</a:t>
            </a:r>
            <a:endParaRPr lang="en-US" sz="28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7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Deficiency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Cannot directly optimize IR metrics</a:t>
                </a:r>
              </a:p>
              <a:p>
                <a:pPr lvl="1"/>
                <a:r>
                  <a:rPr lang="en-US" dirty="0" smtClean="0"/>
                  <a:t>(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0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1</a:t>
                </a:r>
                <a:r>
                  <a:rPr lang="en-US" dirty="0" smtClean="0"/>
                  <a:t>,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2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0</a:t>
                </a:r>
                <a:r>
                  <a:rPr lang="en-US" dirty="0" smtClean="0"/>
                  <a:t>) worse than (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0</a:t>
                </a:r>
                <a:r>
                  <a:rPr lang="en-US" dirty="0" smtClean="0"/>
                  <a:t>-&gt;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-2</a:t>
                </a:r>
                <a:r>
                  <a:rPr lang="en-US" dirty="0" smtClean="0"/>
                  <a:t>,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2</a:t>
                </a:r>
                <a:r>
                  <a:rPr lang="en-US" dirty="0" smtClean="0"/>
                  <a:t>-&gt;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4</a:t>
                </a:r>
                <a:r>
                  <a:rPr lang="en-US" dirty="0" smtClean="0"/>
                  <a:t>)</a:t>
                </a:r>
              </a:p>
              <a:p>
                <a:r>
                  <a:rPr 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Position of documents are ignored</a:t>
                </a:r>
              </a:p>
              <a:p>
                <a:pPr lvl="1"/>
                <a:r>
                  <a:rPr 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Penalty on documents at higher positions should be larger</a:t>
                </a:r>
              </a:p>
              <a:p>
                <a:r>
                  <a:rPr lang="en-US" dirty="0" smtClean="0">
                    <a:solidFill>
                      <a:schemeClr val="bg1">
                        <a:lumMod val="65000"/>
                      </a:schemeClr>
                    </a:solidFill>
                  </a:rPr>
                  <a:t>Favor the queries with more documents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76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493849" y="4736068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849" y="4736068"/>
                <a:ext cx="477951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551249" y="3810000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/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249" y="3810000"/>
                <a:ext cx="477951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886200" y="4126468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  <m:sup/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4126468"/>
                <a:ext cx="477951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2209800" y="3124200"/>
            <a:ext cx="3810000" cy="1678464"/>
            <a:chOff x="2209800" y="3124200"/>
            <a:chExt cx="3810000" cy="1678464"/>
          </a:xfrm>
        </p:grpSpPr>
        <p:grpSp>
          <p:nvGrpSpPr>
            <p:cNvPr id="20" name="Group 19"/>
            <p:cNvGrpSpPr/>
            <p:nvPr/>
          </p:nvGrpSpPr>
          <p:grpSpPr>
            <a:xfrm>
              <a:off x="2209800" y="3124200"/>
              <a:ext cx="3810000" cy="1678464"/>
              <a:chOff x="1752600" y="3810000"/>
              <a:chExt cx="3810000" cy="1678464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 flipV="1">
                <a:off x="1752600" y="3810000"/>
                <a:ext cx="3810000" cy="167846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2743200" y="4953000"/>
                <a:ext cx="76200" cy="152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3429000" y="4648200"/>
                <a:ext cx="76200" cy="152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4114800" y="4343400"/>
                <a:ext cx="76200" cy="152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4773706" y="4076700"/>
                <a:ext cx="76200" cy="152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2057400" y="5257800"/>
                <a:ext cx="76200" cy="152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4343400" y="3352800"/>
              <a:ext cx="762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57600" y="3657600"/>
              <a:ext cx="762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86000" y="4267200"/>
              <a:ext cx="762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-2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29200" y="3124200"/>
              <a:ext cx="762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71800" y="3962400"/>
              <a:ext cx="762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-1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257800" y="3516868"/>
                <a:ext cx="5061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3516868"/>
                <a:ext cx="506101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0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8" grpId="0"/>
      <p:bldP spid="18" grpId="1"/>
      <p:bldP spid="19" grpId="0"/>
      <p:bldP spid="19" grpId="1"/>
      <p:bldP spid="25" grpId="0"/>
      <p:bldP spid="25" grpId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Pairwise Learning to Rank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lvl="1" indent="-342900">
                  <a:buFont typeface="Arial" pitchFamily="34" charset="0"/>
                  <a:buChar char="•"/>
                </a:pPr>
                <a:r>
                  <a:rPr lang="en-US" dirty="0" smtClean="0"/>
                  <a:t>Ideally perfect partial order leads to perfect </a:t>
                </a:r>
                <a:r>
                  <a:rPr lang="en-US" dirty="0"/>
                  <a:t>ranking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𝑓</m:t>
                    </m:r>
                    <m:r>
                      <a:rPr lang="en-US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partial order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→ </m:t>
                    </m:r>
                  </m:oMath>
                </a14:m>
                <a:r>
                  <a:rPr lang="en-US" dirty="0"/>
                  <a:t>order </a:t>
                </a:r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→ </m:t>
                    </m:r>
                  </m:oMath>
                </a14:m>
                <a:r>
                  <a:rPr lang="en-US" dirty="0"/>
                  <a:t>metric</a:t>
                </a:r>
                <a:endParaRPr lang="en-US" dirty="0" smtClean="0"/>
              </a:p>
              <a:p>
                <a:r>
                  <a:rPr lang="en-US" dirty="0" smtClean="0"/>
                  <a:t>Ordinal </a:t>
                </a:r>
                <a:r>
                  <a:rPr lang="en-US" dirty="0"/>
                  <a:t>regression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𝐷</m:t>
                            </m:r>
                          </m:e>
                        </m:d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/>
                          </a:rPr>
                          <m:t>≠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𝑗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&gt;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)</m:t>
                        </m:r>
                        <m:r>
                          <a:rPr lang="en-US" sz="2400" i="1">
                            <a:latin typeface="Cambria Math"/>
                          </a:rPr>
                          <m:t>𝛿</m:t>
                        </m:r>
                        <m:r>
                          <a:rPr lang="en-US" sz="2400" i="1">
                            <a:latin typeface="Cambria Math"/>
                          </a:rPr>
                          <m:t>(</m:t>
                        </m:r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/>
                          </a:rPr>
                          <m:t>&lt;</m:t>
                        </m:r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  <m:r>
                          <a:rPr lang="en-US" sz="240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)</m:t>
                        </m:r>
                        <m:r>
                          <a:rPr lang="en-US" sz="2400" i="1">
                            <a:latin typeface="Cambria Math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e>
                    </m:nary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Relative </a:t>
                </a:r>
                <a:r>
                  <a:rPr lang="en-US" dirty="0"/>
                  <a:t>ordering </a:t>
                </a:r>
                <a:r>
                  <a:rPr lang="en-US" dirty="0" smtClean="0"/>
                  <a:t>between different documents is significant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77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590800" y="4343400"/>
            <a:ext cx="3810000" cy="1981200"/>
            <a:chOff x="2209800" y="3124200"/>
            <a:chExt cx="3810000" cy="19812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2493849" y="4736068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3849" y="4736068"/>
                  <a:ext cx="477951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4551249" y="3810000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1249" y="3810000"/>
                  <a:ext cx="477951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3886200" y="4126468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6200" y="4126468"/>
                  <a:ext cx="477951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" name="Group 29"/>
            <p:cNvGrpSpPr/>
            <p:nvPr/>
          </p:nvGrpSpPr>
          <p:grpSpPr>
            <a:xfrm>
              <a:off x="2209800" y="3124200"/>
              <a:ext cx="3810000" cy="1678464"/>
              <a:chOff x="2209800" y="3124200"/>
              <a:chExt cx="3810000" cy="1678464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2209800" y="3124200"/>
                <a:ext cx="3810000" cy="1678464"/>
                <a:chOff x="1752600" y="3810000"/>
                <a:chExt cx="3810000" cy="1678464"/>
              </a:xfrm>
            </p:grpSpPr>
            <p:cxnSp>
              <p:nvCxnSpPr>
                <p:cNvPr id="37" name="Straight Arrow Connector 36"/>
                <p:cNvCxnSpPr/>
                <p:nvPr/>
              </p:nvCxnSpPr>
              <p:spPr>
                <a:xfrm flipV="1">
                  <a:off x="1752600" y="3810000"/>
                  <a:ext cx="3810000" cy="1678464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2743200" y="4953000"/>
                  <a:ext cx="76200" cy="15240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3429000" y="4648200"/>
                  <a:ext cx="76200" cy="15240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4114800" y="4343400"/>
                  <a:ext cx="76200" cy="15240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4773706" y="4076700"/>
                  <a:ext cx="76200" cy="15240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2057400" y="5257800"/>
                  <a:ext cx="76200" cy="15240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TextBox 31"/>
              <p:cNvSpPr txBox="1"/>
              <p:nvPr/>
            </p:nvSpPr>
            <p:spPr>
              <a:xfrm>
                <a:off x="4343400" y="3352800"/>
                <a:ext cx="762000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3657600" y="3657600"/>
                <a:ext cx="762000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286000" y="4267200"/>
                <a:ext cx="762000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-2</a:t>
                </a:r>
                <a:endParaRPr lang="en-US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5029200" y="3124200"/>
                <a:ext cx="762000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2</a:t>
                </a:r>
                <a:endParaRPr lang="en-US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048000" y="3962400"/>
                <a:ext cx="762000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-1</a:t>
                </a:r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5257800" y="3516868"/>
                  <a:ext cx="5061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′′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7800" y="3516868"/>
                  <a:ext cx="506101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78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4000" dirty="0" err="1" smtClean="0"/>
              <a:t>RankingSVM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Thorsten </a:t>
            </a:r>
            <a:r>
              <a:rPr lang="en-US" sz="2200" dirty="0" err="1" smtClean="0"/>
              <a:t>Joachims</a:t>
            </a:r>
            <a:r>
              <a:rPr lang="en-US" sz="2200" dirty="0" smtClean="0"/>
              <a:t>, KDD’02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Minimizing the number of </a:t>
            </a:r>
            <a:r>
              <a:rPr lang="en-US" dirty="0" err="1" smtClean="0"/>
              <a:t>mis</a:t>
            </a:r>
            <a:r>
              <a:rPr lang="en-US" dirty="0" smtClean="0"/>
              <a:t>-ordered pairs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487336"/>
            <a:ext cx="5368671" cy="2227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205" y="2957512"/>
            <a:ext cx="3648395" cy="260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16540" y="2510135"/>
                <a:ext cx="35554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&gt;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&gt;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400" b="0" i="1" dirty="0" smtClean="0">
                        <a:latin typeface="Cambria Math"/>
                      </a:rPr>
                      <m:t> ,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/>
                      </a:rPr>
                      <m:t>&gt;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b="0" i="1" dirty="0" smtClean="0"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540" y="2510135"/>
                <a:ext cx="3555460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515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c 5"/>
          <p:cNvSpPr/>
          <p:nvPr/>
        </p:nvSpPr>
        <p:spPr>
          <a:xfrm>
            <a:off x="2362200" y="2745376"/>
            <a:ext cx="4572000" cy="1674223"/>
          </a:xfrm>
          <a:prstGeom prst="arc">
            <a:avLst>
              <a:gd name="adj1" fmla="val 15280706"/>
              <a:gd name="adj2" fmla="val 2110370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Arc 8"/>
          <p:cNvSpPr/>
          <p:nvPr/>
        </p:nvSpPr>
        <p:spPr>
          <a:xfrm>
            <a:off x="2904468" y="2747665"/>
            <a:ext cx="2886732" cy="2357735"/>
          </a:xfrm>
          <a:prstGeom prst="arc">
            <a:avLst>
              <a:gd name="adj1" fmla="val 16200000"/>
              <a:gd name="adj2" fmla="val 12474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91200" y="2209800"/>
            <a:ext cx="3276600" cy="701191"/>
            <a:chOff x="5791200" y="2209800"/>
            <a:chExt cx="3276600" cy="701191"/>
          </a:xfrm>
        </p:grpSpPr>
        <p:sp>
          <p:nvSpPr>
            <p:cNvPr id="7" name="TextBox 6"/>
            <p:cNvSpPr txBox="1"/>
            <p:nvPr/>
          </p:nvSpPr>
          <p:spPr>
            <a:xfrm>
              <a:off x="5791200" y="2209800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linear combination of features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6400800" y="2514600"/>
                  <a:ext cx="1928157" cy="3963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𝑑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0800" y="2514600"/>
                  <a:ext cx="1928157" cy="396391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572000" y="2438400"/>
                <a:ext cx="23091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</a:rPr>
                        <m:t>&gt;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438400"/>
                <a:ext cx="2309157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864140" y="5424101"/>
            <a:ext cx="2488660" cy="900499"/>
            <a:chOff x="1168940" y="5486400"/>
            <a:chExt cx="2488660" cy="900499"/>
          </a:xfrm>
        </p:grpSpPr>
        <p:sp>
          <p:nvSpPr>
            <p:cNvPr id="13" name="TextBox 12"/>
            <p:cNvSpPr txBox="1"/>
            <p:nvPr/>
          </p:nvSpPr>
          <p:spPr>
            <a:xfrm>
              <a:off x="1168940" y="6017567"/>
              <a:ext cx="248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Keep the relative orders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2362200" y="5486400"/>
              <a:ext cx="914400" cy="531167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6" descr="Check 2 Clip Ar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205" y="4046389"/>
            <a:ext cx="304799" cy="2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78</a:t>
            </a:fld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4876800" y="4800600"/>
            <a:ext cx="5172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876800" y="5557736"/>
            <a:ext cx="5172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020336" y="4046389"/>
            <a:ext cx="100886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215199"/>
              </p:ext>
            </p:extLst>
          </p:nvPr>
        </p:nvGraphicFramePr>
        <p:xfrm>
          <a:off x="533401" y="4394200"/>
          <a:ext cx="452633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8864"/>
                <a:gridCol w="898864"/>
                <a:gridCol w="749054"/>
                <a:gridCol w="1123581"/>
                <a:gridCol w="85596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QueryID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DocID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BM25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PageRank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Label</a:t>
                      </a:r>
                      <a:endParaRPr lang="en-US" sz="16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0001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0001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1.6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0.9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0001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0002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2.7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0.2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0001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0003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1.3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0.2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0001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0004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1.2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0.7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20" name="Straight Arrow Connector 19"/>
          <p:cNvCxnSpPr/>
          <p:nvPr/>
        </p:nvCxnSpPr>
        <p:spPr>
          <a:xfrm flipH="1" flipV="1">
            <a:off x="3124200" y="3048000"/>
            <a:ext cx="1447800" cy="12269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2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9" grpId="0" animBg="1"/>
      <p:bldP spid="1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4000" dirty="0" err="1" smtClean="0"/>
              <a:t>RankingSVM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Thorsten </a:t>
            </a:r>
            <a:r>
              <a:rPr lang="en-US" sz="2200" dirty="0" err="1" smtClean="0"/>
              <a:t>Joachims</a:t>
            </a:r>
            <a:r>
              <a:rPr lang="en-US" sz="2200" dirty="0" smtClean="0"/>
              <a:t>, KDD’02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Minimizing the number of </a:t>
            </a:r>
            <a:r>
              <a:rPr lang="en-US" dirty="0" err="1" smtClean="0"/>
              <a:t>mis</a:t>
            </a:r>
            <a:r>
              <a:rPr lang="en-US" dirty="0" smtClean="0"/>
              <a:t>-ordered pairs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268136"/>
            <a:ext cx="5368671" cy="2227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252912"/>
            <a:ext cx="3648395" cy="260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79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497543" y="4252912"/>
            <a:ext cx="2912657" cy="1210585"/>
            <a:chOff x="2497543" y="4252912"/>
            <a:chExt cx="2912657" cy="12105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2497543" y="5052102"/>
                  <a:ext cx="2912657" cy="4113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ΔΦ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≥1−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7543" y="5052102"/>
                  <a:ext cx="2912657" cy="41139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74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/>
            <p:cNvCxnSpPr/>
            <p:nvPr/>
          </p:nvCxnSpPr>
          <p:spPr>
            <a:xfrm flipH="1">
              <a:off x="4132135" y="4252912"/>
              <a:ext cx="287465" cy="79919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Arc 5"/>
          <p:cNvSpPr/>
          <p:nvPr/>
        </p:nvSpPr>
        <p:spPr>
          <a:xfrm>
            <a:off x="3733800" y="5006297"/>
            <a:ext cx="3886200" cy="784903"/>
          </a:xfrm>
          <a:prstGeom prst="arc">
            <a:avLst>
              <a:gd name="adj1" fmla="val 5578548"/>
              <a:gd name="adj2" fmla="val 10589164"/>
            </a:avLst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2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Take advantage of different relevance estimator?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Ensemble the cues</a:t>
            </a:r>
          </a:p>
          <a:p>
            <a:pPr lvl="1"/>
            <a:r>
              <a:rPr lang="en-US" dirty="0" smtClean="0"/>
              <a:t>Linear?</a:t>
            </a:r>
          </a:p>
          <a:p>
            <a:pPr lvl="2"/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Non-linear?</a:t>
            </a:r>
          </a:p>
          <a:p>
            <a:pPr lvl="2"/>
            <a:r>
              <a:rPr lang="en-US" dirty="0" smtClean="0"/>
              <a:t>Decision tree-like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40683" y="2678668"/>
                <a:ext cx="5622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×</m:t>
                      </m:r>
                      <m:r>
                        <a:rPr lang="en-US" b="0" i="1" smtClean="0">
                          <a:latin typeface="Cambria Math"/>
                        </a:rPr>
                        <m:t>𝐵𝑀</m:t>
                      </m:r>
                      <m:r>
                        <a:rPr lang="en-US" b="0" i="1" smtClean="0">
                          <a:latin typeface="Cambria Math"/>
                        </a:rPr>
                        <m:t>25+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×</m:t>
                      </m:r>
                      <m:r>
                        <a:rPr lang="en-US" b="0" i="1" smtClean="0">
                          <a:latin typeface="Cambria Math"/>
                        </a:rPr>
                        <m:t>𝐿𝑀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×</m:t>
                      </m:r>
                      <m:r>
                        <a:rPr lang="en-US" b="0" i="1" smtClean="0">
                          <a:latin typeface="Cambria Math"/>
                        </a:rPr>
                        <m:t>𝑃𝑎𝑔𝑒𝑅𝑎𝑛𝑘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×</m:t>
                      </m:r>
                      <m:r>
                        <a:rPr lang="en-US" b="0" i="1" smtClean="0">
                          <a:latin typeface="Cambria Math"/>
                        </a:rPr>
                        <m:t>𝐻𝐼𝑇𝑆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683" y="2678668"/>
                <a:ext cx="5622117" cy="369332"/>
              </a:xfrm>
              <a:prstGeom prst="rect">
                <a:avLst/>
              </a:prstGeom>
              <a:blipFill rotWithShape="1"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3689350" y="3915723"/>
            <a:ext cx="4959350" cy="2500410"/>
            <a:chOff x="3689350" y="3915723"/>
            <a:chExt cx="4959350" cy="2500410"/>
          </a:xfrm>
        </p:grpSpPr>
        <p:sp>
          <p:nvSpPr>
            <p:cNvPr id="5" name="Oval 4"/>
            <p:cNvSpPr/>
            <p:nvPr/>
          </p:nvSpPr>
          <p:spPr>
            <a:xfrm>
              <a:off x="5162550" y="3915723"/>
              <a:ext cx="161925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BM25&gt;0.5</a:t>
              </a:r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4076700" y="5029200"/>
              <a:ext cx="1447800" cy="609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LM &gt; 0.1</a:t>
              </a:r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6362700" y="5029200"/>
              <a:ext cx="1676400" cy="609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PageRank &gt; 0.3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5" idx="4"/>
              <a:endCxn id="6" idx="0"/>
            </p:cNvCxnSpPr>
            <p:nvPr/>
          </p:nvCxnSpPr>
          <p:spPr>
            <a:xfrm flipH="1">
              <a:off x="4800600" y="4677723"/>
              <a:ext cx="1171575" cy="351477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4"/>
              <a:endCxn id="31" idx="0"/>
            </p:cNvCxnSpPr>
            <p:nvPr/>
          </p:nvCxnSpPr>
          <p:spPr>
            <a:xfrm>
              <a:off x="4800600" y="5638800"/>
              <a:ext cx="723900" cy="36933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610100" y="4583668"/>
              <a:ext cx="1028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True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162550" y="5486400"/>
              <a:ext cx="1028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False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6" idx="4"/>
              <a:endCxn id="29" idx="0"/>
            </p:cNvCxnSpPr>
            <p:nvPr/>
          </p:nvCxnSpPr>
          <p:spPr>
            <a:xfrm flipH="1">
              <a:off x="4105275" y="5638800"/>
              <a:ext cx="695325" cy="36933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689350" y="5562600"/>
              <a:ext cx="1028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True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714750" y="6008132"/>
              <a:ext cx="781050" cy="3926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r= 1.0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133975" y="6008132"/>
              <a:ext cx="781050" cy="3926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r= 0.7</a:t>
              </a:r>
              <a:endParaRPr lang="en-US" dirty="0"/>
            </a:p>
          </p:txBody>
        </p:sp>
        <p:cxnSp>
          <p:nvCxnSpPr>
            <p:cNvPr id="33" name="Straight Arrow Connector 32"/>
            <p:cNvCxnSpPr>
              <a:stCxn id="7" idx="4"/>
            </p:cNvCxnSpPr>
            <p:nvPr/>
          </p:nvCxnSpPr>
          <p:spPr>
            <a:xfrm>
              <a:off x="7200900" y="5638800"/>
              <a:ext cx="742950" cy="384665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620000" y="5574268"/>
              <a:ext cx="1028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False</a:t>
              </a:r>
              <a:endParaRPr lang="en-US" dirty="0"/>
            </a:p>
          </p:txBody>
        </p:sp>
        <p:cxnSp>
          <p:nvCxnSpPr>
            <p:cNvPr id="35" name="Straight Arrow Connector 34"/>
            <p:cNvCxnSpPr>
              <a:stCxn id="7" idx="4"/>
              <a:endCxn id="37" idx="0"/>
            </p:cNvCxnSpPr>
            <p:nvPr/>
          </p:nvCxnSpPr>
          <p:spPr>
            <a:xfrm flipH="1">
              <a:off x="6619875" y="5638800"/>
              <a:ext cx="581025" cy="384665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6210300" y="5577933"/>
              <a:ext cx="1028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True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229350" y="6023465"/>
              <a:ext cx="781050" cy="3926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r= 0.4</a:t>
              </a:r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620000" y="6023465"/>
              <a:ext cx="781050" cy="3926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r= 0.1</a:t>
              </a:r>
              <a:endParaRPr lang="en-US" dirty="0"/>
            </a:p>
          </p:txBody>
        </p:sp>
        <p:cxnSp>
          <p:nvCxnSpPr>
            <p:cNvPr id="39" name="Straight Arrow Connector 38"/>
            <p:cNvCxnSpPr>
              <a:stCxn id="5" idx="4"/>
              <a:endCxn id="7" idx="0"/>
            </p:cNvCxnSpPr>
            <p:nvPr/>
          </p:nvCxnSpPr>
          <p:spPr>
            <a:xfrm>
              <a:off x="5972175" y="4677723"/>
              <a:ext cx="1228725" cy="351477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6705600" y="4583668"/>
              <a:ext cx="1028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False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68494" y="3562290"/>
                <a:ext cx="77945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{</m:t>
                        </m:r>
                        <m:r>
                          <a:rPr lang="en-US" sz="2000" b="0" i="1" smtClean="0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=0.2,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=0.2,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=0.3,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=0.1}→{</m:t>
                    </m:r>
                    <m:r>
                      <a:rPr lang="en-US" sz="2000" b="0" i="1" smtClean="0">
                        <a:latin typeface="Cambria Math"/>
                      </a:rPr>
                      <m:t>𝑀𝐴𝑃</m:t>
                    </m:r>
                    <m:r>
                      <a:rPr lang="en-US" sz="2000" b="0" i="1" smtClean="0">
                        <a:latin typeface="Cambria Math"/>
                      </a:rPr>
                      <m:t>=0.12, </m:t>
                    </m:r>
                    <m:r>
                      <a:rPr lang="en-US" sz="2000" b="0" i="1" smtClean="0">
                        <a:latin typeface="Cambria Math"/>
                      </a:rPr>
                      <m:t>𝑁𝐷𝐶𝐺</m:t>
                    </m:r>
                    <m:r>
                      <a:rPr lang="en-US" sz="2000" b="0" i="1" smtClean="0">
                        <a:latin typeface="Cambria Math"/>
                      </a:rPr>
                      <m:t>=0.5</m:t>
                    </m:r>
                  </m:oMath>
                </a14:m>
                <a:r>
                  <a:rPr lang="en-US" sz="2000" dirty="0" smtClean="0"/>
                  <a:t> }</a:t>
                </a:r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94" y="3562290"/>
                <a:ext cx="7794506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391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914400" y="3943290"/>
                <a:ext cx="7760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{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=0.1,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=0.1,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=0.5,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=0.2}→{</m:t>
                      </m:r>
                      <m:r>
                        <a:rPr lang="en-US" sz="2000" b="0" i="1" smtClean="0">
                          <a:latin typeface="Cambria Math"/>
                        </a:rPr>
                        <m:t>𝑀𝐴𝑃</m:t>
                      </m:r>
                      <m:r>
                        <a:rPr lang="en-US" sz="2000" b="0" i="1" smtClean="0">
                          <a:latin typeface="Cambria Math"/>
                        </a:rPr>
                        <m:t>=0.18, </m:t>
                      </m:r>
                      <m:r>
                        <a:rPr lang="en-US" sz="2000" b="0" i="1" smtClean="0">
                          <a:latin typeface="Cambria Math"/>
                        </a:rPr>
                        <m:t>𝑁𝐷𝐶𝐺</m:t>
                      </m:r>
                      <m:r>
                        <a:rPr lang="en-US" sz="2000" b="0" i="1" smtClean="0">
                          <a:latin typeface="Cambria Math"/>
                        </a:rPr>
                        <m:t>=0.7}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943290"/>
                <a:ext cx="7760843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14400" y="3200400"/>
                <a:ext cx="78137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{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=0.4,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=0.2,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=0.1,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=0.1}→{</m:t>
                      </m:r>
                      <m:r>
                        <a:rPr lang="en-US" sz="2000" b="0" i="1" smtClean="0">
                          <a:latin typeface="Cambria Math"/>
                        </a:rPr>
                        <m:t>𝑀𝐴𝑃</m:t>
                      </m:r>
                      <m:r>
                        <a:rPr lang="en-US" sz="2000" b="0" i="1" smtClean="0">
                          <a:latin typeface="Cambria Math"/>
                        </a:rPr>
                        <m:t>=0.20, </m:t>
                      </m:r>
                      <m:r>
                        <a:rPr lang="en-US" sz="2000" b="0" i="1" smtClean="0">
                          <a:latin typeface="Cambria Math"/>
                        </a:rPr>
                        <m:t>𝑁𝐷𝐶𝐺</m:t>
                      </m:r>
                      <m:r>
                        <a:rPr lang="en-US" sz="2000" b="0" i="1" smtClean="0">
                          <a:latin typeface="Cambria Math"/>
                        </a:rPr>
                        <m:t>=0.6}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200400"/>
                <a:ext cx="7813742" cy="400110"/>
              </a:xfrm>
              <a:prstGeom prst="rect">
                <a:avLst/>
              </a:prstGeom>
              <a:blipFill rotWithShape="1"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" descr="File:Contour3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3295250"/>
            <a:ext cx="2781300" cy="233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8</a:t>
            </a:fld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0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8" grpId="1"/>
      <p:bldP spid="25" grpId="0"/>
      <p:bldP spid="25" grpId="1"/>
      <p:bldP spid="26" grpId="0"/>
      <p:bldP spid="26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743200"/>
            <a:ext cx="4486275" cy="345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4582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General Idea of Pairwise Learning to Rank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For any pair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7" name="Content Placeholder 1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0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80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553200" y="51816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exponential loss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692" y="32004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hinge loss (</a:t>
            </a:r>
            <a:r>
              <a:rPr lang="en-US" dirty="0" err="1" smtClean="0">
                <a:solidFill>
                  <a:srgbClr val="0000CC"/>
                </a:solidFill>
              </a:rPr>
              <a:t>RankingSVM</a:t>
            </a:r>
            <a:r>
              <a:rPr lang="en-US" dirty="0" smtClean="0">
                <a:solidFill>
                  <a:srgbClr val="0000CC"/>
                </a:solidFill>
              </a:rPr>
              <a:t>)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47360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0/1 loss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86000" y="2450068"/>
            <a:ext cx="2316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00B050"/>
                </a:solidFill>
              </a:rPr>
              <a:t>square loss (</a:t>
            </a:r>
            <a:r>
              <a:rPr lang="en-US" dirty="0" err="1" smtClean="0">
                <a:solidFill>
                  <a:srgbClr val="00B050"/>
                </a:solidFill>
              </a:rPr>
              <a:t>GBRank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Slide Number Placeholder 9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EDF87F-7723-4CED-AA7B-0E924B506CBE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14" name="Footer Placeholder 3"/>
          <p:cNvSpPr txBox="1">
            <a:spLocks/>
          </p:cNvSpPr>
          <p:nvPr/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Guest Lecture for Learing to Rank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75469" y="3499464"/>
                <a:ext cx="3024931" cy="5068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0,1−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𝑤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ΔΦ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69" y="3499464"/>
                <a:ext cx="3024931" cy="50687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572000" y="2334036"/>
                <a:ext cx="3132268" cy="5615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0,1−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𝑤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</a:rPr>
                                    <m:t>ΔΦ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334036"/>
                <a:ext cx="3132268" cy="56156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501507" y="5334000"/>
                <a:ext cx="2718693" cy="5860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𝑤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</a:rPr>
                                    <m:t>ΔΦ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p/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507" y="5334000"/>
                <a:ext cx="2718693" cy="58605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011889" y="5029200"/>
                <a:ext cx="2517484" cy="4113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𝛿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/>
                            </a:rPr>
                            <m:t>𝑤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ΔΦ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889" y="5029200"/>
                <a:ext cx="2517484" cy="411395"/>
              </a:xfrm>
              <a:prstGeom prst="rect">
                <a:avLst/>
              </a:prstGeom>
              <a:blipFill rotWithShape="1">
                <a:blip r:embed="rId7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799553" y="6096000"/>
                <a:ext cx="1763047" cy="4113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𝑤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ΔΦ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553" y="6096000"/>
                <a:ext cx="1763047" cy="411395"/>
              </a:xfrm>
              <a:prstGeom prst="rect">
                <a:avLst/>
              </a:prstGeom>
              <a:blipFill rotWithShape="1">
                <a:blip r:embed="rId8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5" grpId="0"/>
      <p:bldP spid="16" grpId="0"/>
      <p:bldP spid="18" grpId="0"/>
      <p:bldP spid="3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What if we have thousands of features?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there any way I can do better?</a:t>
            </a:r>
          </a:p>
          <a:p>
            <a:pPr lvl="1"/>
            <a:r>
              <a:rPr lang="en-US" dirty="0" smtClean="0"/>
              <a:t>Optimizing the metrics automatically!</a:t>
            </a:r>
            <a:endParaRPr lang="en-US" dirty="0"/>
          </a:p>
        </p:txBody>
      </p:sp>
      <p:pic>
        <p:nvPicPr>
          <p:cNvPr id="1026" name="Picture 2" descr="http://lostandtired.com/wp-content/uploads/2012/09/wpid-3-questionsOF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91" y="2717545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5191191" y="3098545"/>
            <a:ext cx="3200400" cy="2476500"/>
            <a:chOff x="5191191" y="3098545"/>
            <a:chExt cx="3200400" cy="24765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191191" y="3098545"/>
                  <a:ext cx="3200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How to determine those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𝛼</m:t>
                      </m:r>
                    </m:oMath>
                  </a14:m>
                  <a:r>
                    <a:rPr lang="en-US" dirty="0" smtClean="0"/>
                    <a:t>s?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1191" y="3098545"/>
                  <a:ext cx="3200400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1714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050" name="Picture 2" descr="File:Contour3D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7566" y="3610778"/>
              <a:ext cx="2344025" cy="1964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695391" y="2869945"/>
            <a:ext cx="3810000" cy="2286000"/>
            <a:chOff x="695391" y="2869945"/>
            <a:chExt cx="3810000" cy="2286000"/>
          </a:xfrm>
        </p:grpSpPr>
        <p:sp>
          <p:nvSpPr>
            <p:cNvPr id="6" name="TextBox 5"/>
            <p:cNvSpPr txBox="1"/>
            <p:nvPr/>
          </p:nvSpPr>
          <p:spPr>
            <a:xfrm>
              <a:off x="695391" y="2869945"/>
              <a:ext cx="381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Where to find those tree structures? </a:t>
              </a:r>
              <a:endParaRPr lang="en-US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1401595" y="3327145"/>
              <a:ext cx="381000" cy="2836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076391" y="3910260"/>
              <a:ext cx="381000" cy="2836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768120" y="4491308"/>
              <a:ext cx="381000" cy="2836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553824" y="4281708"/>
              <a:ext cx="381000" cy="2836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724091" y="3910260"/>
              <a:ext cx="381000" cy="2836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858624" y="4872312"/>
              <a:ext cx="381000" cy="2836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219391" y="4872308"/>
              <a:ext cx="381000" cy="2836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>
              <a:stCxn id="5" idx="3"/>
              <a:endCxn id="9" idx="0"/>
            </p:cNvCxnSpPr>
            <p:nvPr/>
          </p:nvCxnSpPr>
          <p:spPr>
            <a:xfrm flipH="1">
              <a:off x="1266891" y="3569241"/>
              <a:ext cx="190500" cy="341019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9" idx="3"/>
              <a:endCxn id="10" idx="0"/>
            </p:cNvCxnSpPr>
            <p:nvPr/>
          </p:nvCxnSpPr>
          <p:spPr>
            <a:xfrm flipH="1">
              <a:off x="958620" y="4152356"/>
              <a:ext cx="173567" cy="33895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5" idx="5"/>
              <a:endCxn id="12" idx="0"/>
            </p:cNvCxnSpPr>
            <p:nvPr/>
          </p:nvCxnSpPr>
          <p:spPr>
            <a:xfrm>
              <a:off x="1726799" y="3569241"/>
              <a:ext cx="187792" cy="341019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1" idx="3"/>
              <a:endCxn id="14" idx="0"/>
            </p:cNvCxnSpPr>
            <p:nvPr/>
          </p:nvCxnSpPr>
          <p:spPr>
            <a:xfrm flipH="1">
              <a:off x="2409891" y="4523804"/>
              <a:ext cx="199729" cy="348504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1" idx="5"/>
              <a:endCxn id="13" idx="0"/>
            </p:cNvCxnSpPr>
            <p:nvPr/>
          </p:nvCxnSpPr>
          <p:spPr>
            <a:xfrm>
              <a:off x="2879028" y="4523804"/>
              <a:ext cx="170096" cy="34850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Information Retrieval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9</a:t>
            </a:fld>
            <a:endParaRPr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7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1871</TotalTime>
  <Words>3155</Words>
  <Application>Microsoft Office PowerPoint</Application>
  <PresentationFormat>On-screen Show (4:3)</PresentationFormat>
  <Paragraphs>1049</Paragraphs>
  <Slides>80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9" baseType="lpstr">
      <vt:lpstr>Gill Sans MT</vt:lpstr>
      <vt:lpstr>Arial</vt:lpstr>
      <vt:lpstr>Arial Narrow</vt:lpstr>
      <vt:lpstr>Calibri</vt:lpstr>
      <vt:lpstr>Cambria Math</vt:lpstr>
      <vt:lpstr>Symbol</vt:lpstr>
      <vt:lpstr>Times New Roman</vt:lpstr>
      <vt:lpstr>Office Theme</vt:lpstr>
      <vt:lpstr>Equation</vt:lpstr>
      <vt:lpstr>Learning to Rank from heuristics to theoretic approaches</vt:lpstr>
      <vt:lpstr>Congratulations</vt:lpstr>
      <vt:lpstr>How should I rank documents?</vt:lpstr>
      <vt:lpstr>Relevance ?!</vt:lpstr>
      <vt:lpstr> The Notion of Relevance </vt:lpstr>
      <vt:lpstr>Relevance Estimation</vt:lpstr>
      <vt:lpstr>Did I do a good job of ranking documents?</vt:lpstr>
      <vt:lpstr>Take advantage of different relevance estimator?</vt:lpstr>
      <vt:lpstr>What if we have thousands of features?</vt:lpstr>
      <vt:lpstr>Rethink the task</vt:lpstr>
      <vt:lpstr>Machine Learning</vt:lpstr>
      <vt:lpstr>Learning to Rank</vt:lpstr>
      <vt:lpstr>Challenge: how to optimize?</vt:lpstr>
      <vt:lpstr>Approximating the Objects!</vt:lpstr>
      <vt:lpstr>Pointwise Learning to Rank</vt:lpstr>
      <vt:lpstr>Subset Ranking using Regression D.Cossock and T.Zhang, COLT 2006</vt:lpstr>
      <vt:lpstr>Ranking with Large Margin Principles A. Shashua and A. Levin, NIPS 2002</vt:lpstr>
      <vt:lpstr>Ranking with Large Margin Principles    A. Shashua and A. Levin, NIPS 2002</vt:lpstr>
      <vt:lpstr>Ranking with Large Margin Principles    A. Shashua and A. Levin, NIPS 2002</vt:lpstr>
      <vt:lpstr>What did we learn</vt:lpstr>
      <vt:lpstr>There is always a catch</vt:lpstr>
      <vt:lpstr>Pairwise Learning to Rank</vt:lpstr>
      <vt:lpstr>Optimizing Search Engines using Clickthrough Data Thorsten Joachims, KDD’02</vt:lpstr>
      <vt:lpstr>Optimizing Search Engines using Clickthrough Data Thorsten Joachims, KDD’02</vt:lpstr>
      <vt:lpstr>Optimizing Search Engines using Clickthrough Data Thorsten Joachims, KDD’02</vt:lpstr>
      <vt:lpstr>PowerPoint Presentation</vt:lpstr>
      <vt:lpstr>An Efﬁcient Boosting Algorithm for Combining Preferences Y. Freund, R. Iyer, et al. JMLR 2003</vt:lpstr>
      <vt:lpstr>An Efﬁcient Boosting Algorithm for Combining Preferences Y. Freund, R. Iyer, et al. JMLR 2003</vt:lpstr>
      <vt:lpstr>An Efﬁcient Boosting Algorithm for Combining Preferences Y. Freund, R. Iyer, et al. JMLR 2003</vt:lpstr>
      <vt:lpstr>A Regression Framework for Learning Ranking Functions Using Relative Relevance Judgments Zheng et al. SIRIG’07</vt:lpstr>
      <vt:lpstr>A Regression Framework for Learning Ranking Functions Using Relative Relevance Judgments Zheng et al. SIRIG’07</vt:lpstr>
      <vt:lpstr>Where do we get the relative orders</vt:lpstr>
      <vt:lpstr>Accurately Interpreting Clickthrough Data as Implicit Feedback Thorsten Joachims, et al., SIGIR’05</vt:lpstr>
      <vt:lpstr>Accurately Interpreting Clickthrough Data as Implicit Feedback Thorsten Joachims, et al., SIGIR’05</vt:lpstr>
      <vt:lpstr>Accurately Interpreting Clickthrough Data as Implicit Feedback Thorsten Joachims, et al., SIGIR’05</vt:lpstr>
      <vt:lpstr>What did we learn</vt:lpstr>
      <vt:lpstr>Listwise Learning to Rank</vt:lpstr>
      <vt:lpstr>From RankNet to LambdaRank to LambdaMART: An Overview Christopher J.C. Burges, 2010</vt:lpstr>
      <vt:lpstr>From RankNet to LambdaRank to LambdaMART: An Overview Christopher J.C. Burges, 2010</vt:lpstr>
      <vt:lpstr>From RankNet to LambdaRank to LambdaMART: An Overview Christopher J.C. Burges, 2010</vt:lpstr>
      <vt:lpstr>From RankNet to LambdaRank to LambdaMART: An Overview Christopher J.C. Burges, 2010</vt:lpstr>
      <vt:lpstr>From RankNet to LambdaRank to LambdaMART: An Overview Christopher J.C. Burges, 2010</vt:lpstr>
      <vt:lpstr>AdaRank: a boosting algorithm for information retrieval Jun Xu &amp; Hang Li, SIGIR’07</vt:lpstr>
      <vt:lpstr>A Support Vector Machine for Optimizing Average Precision Yisong Yue, et al., SIGIR’07</vt:lpstr>
      <vt:lpstr>A Support Vector Machine for Optimizing Average Precision Yisong Yue, et al., SIGIR’07</vt:lpstr>
      <vt:lpstr>A Support Vector Machine for Optimizing Average Precision Yisong Yue, et al., SIGIR’07</vt:lpstr>
      <vt:lpstr>A Support Vector Machine for Optimizing Average Precision Yisong Yue, et al., SIGIR’07</vt:lpstr>
      <vt:lpstr>Other listwise solutions</vt:lpstr>
      <vt:lpstr>What did we learn</vt:lpstr>
      <vt:lpstr>Summary</vt:lpstr>
      <vt:lpstr>Experimental Comparisons</vt:lpstr>
      <vt:lpstr>Experimental Comparisons</vt:lpstr>
      <vt:lpstr>Experimental Comparisons</vt:lpstr>
      <vt:lpstr>Analysis of the Approaches</vt:lpstr>
      <vt:lpstr>Pointwise Approaches</vt:lpstr>
      <vt:lpstr>PowerPoint Presentation</vt:lpstr>
      <vt:lpstr>PowerPoint Presentation</vt:lpstr>
      <vt:lpstr>Listwise Approaches</vt:lpstr>
      <vt:lpstr>Connection with Traditional IR</vt:lpstr>
      <vt:lpstr>Applying Bayesian Decision Theory</vt:lpstr>
      <vt:lpstr>Traditional Solution</vt:lpstr>
      <vt:lpstr>Traditional Notion of Relevance</vt:lpstr>
      <vt:lpstr>Broader Notion of Relevance</vt:lpstr>
      <vt:lpstr>Broader Notion of Relevance</vt:lpstr>
      <vt:lpstr>Future</vt:lpstr>
      <vt:lpstr>Resources</vt:lpstr>
      <vt:lpstr>References</vt:lpstr>
      <vt:lpstr>References</vt:lpstr>
      <vt:lpstr>Thank you!</vt:lpstr>
      <vt:lpstr>Recap of last lecture</vt:lpstr>
      <vt:lpstr>Basic Search Engine Architecture</vt:lpstr>
      <vt:lpstr>Learning to Rank</vt:lpstr>
      <vt:lpstr>Challenge: how to optimize?</vt:lpstr>
      <vt:lpstr>Approximating the Objects!</vt:lpstr>
      <vt:lpstr>Pointwise Learning to Rank</vt:lpstr>
      <vt:lpstr>Deficiency</vt:lpstr>
      <vt:lpstr>Pairwise Learning to Rank</vt:lpstr>
      <vt:lpstr>RankingSVM Thorsten Joachims, KDD’02</vt:lpstr>
      <vt:lpstr>RankingSVM Thorsten Joachims, KDD’02</vt:lpstr>
      <vt:lpstr>General Idea of Pairwise Learning to Rank</vt:lpstr>
    </vt:vector>
  </TitlesOfParts>
  <Company>CS@UIUC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to Rank from heuristics to theoretic approach</dc:title>
  <dc:creator>Hongning Wang</dc:creator>
  <cp:lastModifiedBy>hongning wang</cp:lastModifiedBy>
  <cp:revision>144</cp:revision>
  <dcterms:created xsi:type="dcterms:W3CDTF">2012-10-19T04:46:24Z</dcterms:created>
  <dcterms:modified xsi:type="dcterms:W3CDTF">2014-11-25T20:36:59Z</dcterms:modified>
</cp:coreProperties>
</file>